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6" r:id="rId9"/>
    <p:sldId id="267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>
          <p15:clr>
            <a:srgbClr val="A4A3A4"/>
          </p15:clr>
        </p15:guide>
        <p15:guide id="2" pos="767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Пользователь" initials="П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2228" autoAdjust="0"/>
    <p:restoredTop sz="94660"/>
  </p:normalViewPr>
  <p:slideViewPr>
    <p:cSldViewPr snapToGrid="0">
      <p:cViewPr varScale="1">
        <p:scale>
          <a:sx n="92" d="100"/>
          <a:sy n="92" d="100"/>
        </p:scale>
        <p:origin x="-120" y="-1040"/>
      </p:cViewPr>
      <p:guideLst>
        <p:guide orient="horz"/>
        <p:guide pos="767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commentAuthors" Target="commentAuthors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B6EC85-4642-DE46-A956-11FDA7B4E312}" type="doc">
      <dgm:prSet loTypeId="urn:microsoft.com/office/officeart/2005/8/layout/hProcess9" loCatId="" qsTypeId="urn:microsoft.com/office/officeart/2005/8/quickstyle/simple4" qsCatId="simple" csTypeId="urn:microsoft.com/office/officeart/2005/8/colors/colorful3" csCatId="colorful" phldr="1"/>
      <dgm:spPr/>
    </dgm:pt>
    <dgm:pt modelId="{A5AB38D0-4C35-B047-9B95-ABD04C82A213}">
      <dgm:prSet phldrT="[Text]"/>
      <dgm:spPr>
        <a:solidFill>
          <a:srgbClr val="00FC00">
            <a:alpha val="48000"/>
          </a:srgbClr>
        </a:solidFill>
      </dgm:spPr>
      <dgm:t>
        <a:bodyPr/>
        <a:lstStyle/>
        <a:p>
          <a:r>
            <a:rPr lang="ru-RU" b="1" dirty="0">
              <a:solidFill>
                <a:srgbClr val="FFFFFF"/>
              </a:solidFill>
              <a:latin typeface="PT Sans Narrow"/>
              <a:cs typeface="PT Sans Narrow"/>
            </a:rPr>
            <a:t>Поставщики / сырье</a:t>
          </a:r>
          <a:endParaRPr lang="en-US" b="1" dirty="0">
            <a:solidFill>
              <a:srgbClr val="FFFFFF"/>
            </a:solidFill>
            <a:latin typeface="PT Sans Narrow"/>
            <a:cs typeface="PT Sans Narrow"/>
          </a:endParaRPr>
        </a:p>
      </dgm:t>
    </dgm:pt>
    <dgm:pt modelId="{512A8A23-C9F0-6E4A-8520-DEE809055C28}" type="parTrans" cxnId="{C424279F-188C-104A-ACA4-5D5F34B1B0E7}">
      <dgm:prSet/>
      <dgm:spPr/>
      <dgm:t>
        <a:bodyPr/>
        <a:lstStyle/>
        <a:p>
          <a:endParaRPr lang="en-US" b="1">
            <a:solidFill>
              <a:srgbClr val="FFFFFF"/>
            </a:solidFill>
            <a:latin typeface="PT Sans Narrow"/>
            <a:cs typeface="PT Sans Narrow"/>
          </a:endParaRPr>
        </a:p>
      </dgm:t>
    </dgm:pt>
    <dgm:pt modelId="{747D5B4E-6D58-E142-BBA4-8A3D74AB6A94}" type="sibTrans" cxnId="{C424279F-188C-104A-ACA4-5D5F34B1B0E7}">
      <dgm:prSet/>
      <dgm:spPr/>
      <dgm:t>
        <a:bodyPr/>
        <a:lstStyle/>
        <a:p>
          <a:endParaRPr lang="en-US" b="1">
            <a:solidFill>
              <a:srgbClr val="FFFFFF"/>
            </a:solidFill>
            <a:latin typeface="PT Sans Narrow"/>
            <a:cs typeface="PT Sans Narrow"/>
          </a:endParaRPr>
        </a:p>
      </dgm:t>
    </dgm:pt>
    <dgm:pt modelId="{5B51A0FA-A78A-5943-A677-D0B3642BF321}">
      <dgm:prSet phldrT="[Text]"/>
      <dgm:spPr>
        <a:solidFill>
          <a:srgbClr val="FF0000">
            <a:alpha val="37000"/>
          </a:srgbClr>
        </a:solidFill>
      </dgm:spPr>
      <dgm:t>
        <a:bodyPr/>
        <a:lstStyle/>
        <a:p>
          <a:r>
            <a:rPr lang="ru-RU" b="1" dirty="0">
              <a:solidFill>
                <a:srgbClr val="FFFFFF"/>
              </a:solidFill>
              <a:latin typeface="PT Sans Narrow"/>
              <a:cs typeface="PT Sans Narrow"/>
            </a:rPr>
            <a:t>Производство</a:t>
          </a:r>
          <a:endParaRPr lang="en-US" b="1" dirty="0">
            <a:solidFill>
              <a:srgbClr val="FFFFFF"/>
            </a:solidFill>
            <a:latin typeface="PT Sans Narrow"/>
            <a:cs typeface="PT Sans Narrow"/>
          </a:endParaRPr>
        </a:p>
      </dgm:t>
    </dgm:pt>
    <dgm:pt modelId="{7F3FA5F7-3AF6-DE44-835D-0147EC06C7DC}" type="parTrans" cxnId="{9FDF0BD4-2DF4-DD4A-A391-04A16C9766D6}">
      <dgm:prSet/>
      <dgm:spPr/>
      <dgm:t>
        <a:bodyPr/>
        <a:lstStyle/>
        <a:p>
          <a:endParaRPr lang="en-US" b="1">
            <a:solidFill>
              <a:srgbClr val="FFFFFF"/>
            </a:solidFill>
            <a:latin typeface="PT Sans Narrow"/>
            <a:cs typeface="PT Sans Narrow"/>
          </a:endParaRPr>
        </a:p>
      </dgm:t>
    </dgm:pt>
    <dgm:pt modelId="{BDC21EC0-5583-D049-8659-BF0648E6071E}" type="sibTrans" cxnId="{9FDF0BD4-2DF4-DD4A-A391-04A16C9766D6}">
      <dgm:prSet/>
      <dgm:spPr/>
      <dgm:t>
        <a:bodyPr/>
        <a:lstStyle/>
        <a:p>
          <a:endParaRPr lang="en-US" b="1">
            <a:solidFill>
              <a:srgbClr val="FFFFFF"/>
            </a:solidFill>
            <a:latin typeface="PT Sans Narrow"/>
            <a:cs typeface="PT Sans Narrow"/>
          </a:endParaRPr>
        </a:p>
      </dgm:t>
    </dgm:pt>
    <dgm:pt modelId="{7DD3A752-2217-4B49-AE2A-E130A1156F5E}">
      <dgm:prSet phldrT="[Text]"/>
      <dgm:spPr>
        <a:solidFill>
          <a:schemeClr val="accent5">
            <a:lumMod val="75000"/>
            <a:alpha val="45000"/>
          </a:schemeClr>
        </a:solidFill>
      </dgm:spPr>
      <dgm:t>
        <a:bodyPr/>
        <a:lstStyle/>
        <a:p>
          <a:r>
            <a:rPr lang="ru-RU" b="1" dirty="0">
              <a:solidFill>
                <a:srgbClr val="FFFFFF"/>
              </a:solidFill>
              <a:latin typeface="PT Sans Narrow"/>
              <a:cs typeface="PT Sans Narrow"/>
            </a:rPr>
            <a:t>Логистика</a:t>
          </a:r>
          <a:endParaRPr lang="en-US" b="1" dirty="0">
            <a:solidFill>
              <a:srgbClr val="FFFFFF"/>
            </a:solidFill>
            <a:latin typeface="PT Sans Narrow"/>
            <a:cs typeface="PT Sans Narrow"/>
          </a:endParaRPr>
        </a:p>
      </dgm:t>
    </dgm:pt>
    <dgm:pt modelId="{E448D56E-4BF0-A246-8F9B-DA46C12F77C4}" type="parTrans" cxnId="{637697EF-F4FF-C44A-9E3B-361488F8D1B8}">
      <dgm:prSet/>
      <dgm:spPr/>
      <dgm:t>
        <a:bodyPr/>
        <a:lstStyle/>
        <a:p>
          <a:endParaRPr lang="en-US" b="1">
            <a:solidFill>
              <a:srgbClr val="FFFFFF"/>
            </a:solidFill>
            <a:latin typeface="PT Sans Narrow"/>
            <a:cs typeface="PT Sans Narrow"/>
          </a:endParaRPr>
        </a:p>
      </dgm:t>
    </dgm:pt>
    <dgm:pt modelId="{0F02684A-3ECF-4644-AAF4-F4EA8FE47FE1}" type="sibTrans" cxnId="{637697EF-F4FF-C44A-9E3B-361488F8D1B8}">
      <dgm:prSet/>
      <dgm:spPr/>
      <dgm:t>
        <a:bodyPr/>
        <a:lstStyle/>
        <a:p>
          <a:endParaRPr lang="en-US" b="1">
            <a:solidFill>
              <a:srgbClr val="FFFFFF"/>
            </a:solidFill>
            <a:latin typeface="PT Sans Narrow"/>
            <a:cs typeface="PT Sans Narrow"/>
          </a:endParaRPr>
        </a:p>
      </dgm:t>
    </dgm:pt>
    <dgm:pt modelId="{53984693-A2B8-F444-8D21-AABA79C16BCC}">
      <dgm:prSet phldrT="[Text]"/>
      <dgm:spPr>
        <a:solidFill>
          <a:srgbClr val="3366FF">
            <a:alpha val="55000"/>
          </a:srgbClr>
        </a:solidFill>
      </dgm:spPr>
      <dgm:t>
        <a:bodyPr/>
        <a:lstStyle/>
        <a:p>
          <a:r>
            <a:rPr lang="ru-RU" b="1" dirty="0">
              <a:solidFill>
                <a:srgbClr val="FFFFFF"/>
              </a:solidFill>
              <a:latin typeface="PT Sans Narrow"/>
              <a:cs typeface="PT Sans Narrow"/>
            </a:rPr>
            <a:t>Продажи</a:t>
          </a:r>
          <a:endParaRPr lang="en-US" b="1" dirty="0">
            <a:solidFill>
              <a:srgbClr val="FFFFFF"/>
            </a:solidFill>
            <a:latin typeface="PT Sans Narrow"/>
            <a:cs typeface="PT Sans Narrow"/>
          </a:endParaRPr>
        </a:p>
      </dgm:t>
    </dgm:pt>
    <dgm:pt modelId="{80E17B0E-9AB7-6F41-9042-3CDC9B645DBC}" type="parTrans" cxnId="{0C275F69-70B5-B64D-9368-729C1CE02B4E}">
      <dgm:prSet/>
      <dgm:spPr/>
      <dgm:t>
        <a:bodyPr/>
        <a:lstStyle/>
        <a:p>
          <a:endParaRPr lang="en-US" b="1">
            <a:solidFill>
              <a:srgbClr val="FFFFFF"/>
            </a:solidFill>
            <a:latin typeface="PT Sans Narrow"/>
            <a:cs typeface="PT Sans Narrow"/>
          </a:endParaRPr>
        </a:p>
      </dgm:t>
    </dgm:pt>
    <dgm:pt modelId="{B4759D1A-10E8-9B40-85C5-47FA131BBA30}" type="sibTrans" cxnId="{0C275F69-70B5-B64D-9368-729C1CE02B4E}">
      <dgm:prSet/>
      <dgm:spPr/>
      <dgm:t>
        <a:bodyPr/>
        <a:lstStyle/>
        <a:p>
          <a:endParaRPr lang="en-US" b="1">
            <a:solidFill>
              <a:srgbClr val="FFFFFF"/>
            </a:solidFill>
            <a:latin typeface="PT Sans Narrow"/>
            <a:cs typeface="PT Sans Narrow"/>
          </a:endParaRPr>
        </a:p>
      </dgm:t>
    </dgm:pt>
    <dgm:pt modelId="{34258901-76CF-0049-B35F-C09563DA91F7}">
      <dgm:prSet phldrT="[Text]"/>
      <dgm:spPr>
        <a:gradFill flip="none" rotWithShape="0">
          <a:gsLst>
            <a:gs pos="0">
              <a:schemeClr val="accent3">
                <a:hueOff val="11250266"/>
                <a:satOff val="-16880"/>
                <a:lumOff val="-2745"/>
                <a:tint val="100000"/>
                <a:shade val="100000"/>
                <a:satMod val="129999"/>
                <a:alpha val="53000"/>
              </a:schemeClr>
            </a:gs>
            <a:gs pos="100000">
              <a:schemeClr val="accent3">
                <a:hueOff val="11250266"/>
                <a:satOff val="-16880"/>
                <a:lumOff val="-2745"/>
                <a:tint val="50000"/>
                <a:shade val="100000"/>
                <a:satMod val="350000"/>
                <a:alpha val="53000"/>
              </a:schemeClr>
            </a:gs>
          </a:gsLst>
          <a:lin ang="16200000" scaled="0"/>
          <a:tileRect/>
        </a:gradFill>
      </dgm:spPr>
      <dgm:t>
        <a:bodyPr/>
        <a:lstStyle/>
        <a:p>
          <a:r>
            <a:rPr lang="ru-RU" b="1" dirty="0">
              <a:solidFill>
                <a:srgbClr val="FFFFFF"/>
              </a:solidFill>
              <a:latin typeface="PT Sans Narrow"/>
              <a:cs typeface="PT Sans Narrow"/>
            </a:rPr>
            <a:t>Потребитель / </a:t>
          </a:r>
          <a:r>
            <a:rPr lang="ru-RU" b="1" dirty="0" err="1">
              <a:solidFill>
                <a:srgbClr val="FFFFFF"/>
              </a:solidFill>
              <a:latin typeface="PT Sans Narrow"/>
              <a:cs typeface="PT Sans Narrow"/>
            </a:rPr>
            <a:t>Благополучатель</a:t>
          </a:r>
          <a:endParaRPr lang="en-US" b="1" dirty="0">
            <a:solidFill>
              <a:srgbClr val="FFFFFF"/>
            </a:solidFill>
            <a:latin typeface="PT Sans Narrow"/>
            <a:cs typeface="PT Sans Narrow"/>
          </a:endParaRPr>
        </a:p>
      </dgm:t>
    </dgm:pt>
    <dgm:pt modelId="{D12BE102-7451-DC48-ADA7-382C16B107D2}" type="parTrans" cxnId="{5345A78F-5D1D-D04A-BDB4-B1961A167B9C}">
      <dgm:prSet/>
      <dgm:spPr/>
      <dgm:t>
        <a:bodyPr/>
        <a:lstStyle/>
        <a:p>
          <a:endParaRPr lang="en-US" b="1">
            <a:solidFill>
              <a:srgbClr val="FFFFFF"/>
            </a:solidFill>
            <a:latin typeface="PT Sans Narrow"/>
            <a:cs typeface="PT Sans Narrow"/>
          </a:endParaRPr>
        </a:p>
      </dgm:t>
    </dgm:pt>
    <dgm:pt modelId="{DBF8871F-11B6-7646-A376-75300F5F6B88}" type="sibTrans" cxnId="{5345A78F-5D1D-D04A-BDB4-B1961A167B9C}">
      <dgm:prSet/>
      <dgm:spPr/>
      <dgm:t>
        <a:bodyPr/>
        <a:lstStyle/>
        <a:p>
          <a:endParaRPr lang="en-US" b="1">
            <a:solidFill>
              <a:srgbClr val="FFFFFF"/>
            </a:solidFill>
            <a:latin typeface="PT Sans Narrow"/>
            <a:cs typeface="PT Sans Narrow"/>
          </a:endParaRPr>
        </a:p>
      </dgm:t>
    </dgm:pt>
    <dgm:pt modelId="{87FFC317-4698-824B-98E2-9D9765BCE1D3}" type="pres">
      <dgm:prSet presAssocID="{04B6EC85-4642-DE46-A956-11FDA7B4E312}" presName="CompostProcess" presStyleCnt="0">
        <dgm:presLayoutVars>
          <dgm:dir/>
          <dgm:resizeHandles val="exact"/>
        </dgm:presLayoutVars>
      </dgm:prSet>
      <dgm:spPr/>
    </dgm:pt>
    <dgm:pt modelId="{E11D06DE-F06A-DD49-8D6F-A4A5F396745C}" type="pres">
      <dgm:prSet presAssocID="{04B6EC85-4642-DE46-A956-11FDA7B4E312}" presName="arrow" presStyleLbl="bgShp" presStyleIdx="0" presStyleCnt="1"/>
      <dgm:spPr>
        <a:solidFill>
          <a:schemeClr val="bg1">
            <a:lumMod val="50000"/>
            <a:alpha val="53000"/>
          </a:schemeClr>
        </a:solidFill>
      </dgm:spPr>
    </dgm:pt>
    <dgm:pt modelId="{C5D5DCE5-9FA9-2A47-90CA-CE933DEB16E0}" type="pres">
      <dgm:prSet presAssocID="{04B6EC85-4642-DE46-A956-11FDA7B4E312}" presName="linearProcess" presStyleCnt="0"/>
      <dgm:spPr/>
    </dgm:pt>
    <dgm:pt modelId="{88A8F275-2B08-7541-8C07-87559EFD201E}" type="pres">
      <dgm:prSet presAssocID="{A5AB38D0-4C35-B047-9B95-ABD04C82A213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C894BE-050E-F049-9849-A4CC8D424292}" type="pres">
      <dgm:prSet presAssocID="{747D5B4E-6D58-E142-BBA4-8A3D74AB6A94}" presName="sibTrans" presStyleCnt="0"/>
      <dgm:spPr/>
    </dgm:pt>
    <dgm:pt modelId="{EDB5F59A-9B34-3B48-8281-D321F0469F9E}" type="pres">
      <dgm:prSet presAssocID="{5B51A0FA-A78A-5943-A677-D0B3642BF321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1201D9-3A81-BA46-AD1C-A3367373C63D}" type="pres">
      <dgm:prSet presAssocID="{BDC21EC0-5583-D049-8659-BF0648E6071E}" presName="sibTrans" presStyleCnt="0"/>
      <dgm:spPr/>
    </dgm:pt>
    <dgm:pt modelId="{25503D3E-80AC-D440-AEC9-3F9396EBF9C7}" type="pres">
      <dgm:prSet presAssocID="{7DD3A752-2217-4B49-AE2A-E130A1156F5E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1374A4-3D01-8B4A-9D0E-6637CFAA65DD}" type="pres">
      <dgm:prSet presAssocID="{0F02684A-3ECF-4644-AAF4-F4EA8FE47FE1}" presName="sibTrans" presStyleCnt="0"/>
      <dgm:spPr/>
    </dgm:pt>
    <dgm:pt modelId="{00E736BF-22EA-3442-8C1D-FBD5DDFF3789}" type="pres">
      <dgm:prSet presAssocID="{53984693-A2B8-F444-8D21-AABA79C16BCC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A85251-93F1-7A4D-A8E3-BF0112100A89}" type="pres">
      <dgm:prSet presAssocID="{B4759D1A-10E8-9B40-85C5-47FA131BBA30}" presName="sibTrans" presStyleCnt="0"/>
      <dgm:spPr/>
    </dgm:pt>
    <dgm:pt modelId="{813A2307-8534-2F4A-97EA-2C1367BB86B6}" type="pres">
      <dgm:prSet presAssocID="{34258901-76CF-0049-B35F-C09563DA91F7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C72CE88-9FEB-584F-9D3A-314C63D3EA8B}" type="presOf" srcId="{A5AB38D0-4C35-B047-9B95-ABD04C82A213}" destId="{88A8F275-2B08-7541-8C07-87559EFD201E}" srcOrd="0" destOrd="0" presId="urn:microsoft.com/office/officeart/2005/8/layout/hProcess9"/>
    <dgm:cxn modelId="{637697EF-F4FF-C44A-9E3B-361488F8D1B8}" srcId="{04B6EC85-4642-DE46-A956-11FDA7B4E312}" destId="{7DD3A752-2217-4B49-AE2A-E130A1156F5E}" srcOrd="2" destOrd="0" parTransId="{E448D56E-4BF0-A246-8F9B-DA46C12F77C4}" sibTransId="{0F02684A-3ECF-4644-AAF4-F4EA8FE47FE1}"/>
    <dgm:cxn modelId="{28F268DE-DF50-B845-A2B2-C284B4F1AC86}" type="presOf" srcId="{53984693-A2B8-F444-8D21-AABA79C16BCC}" destId="{00E736BF-22EA-3442-8C1D-FBD5DDFF3789}" srcOrd="0" destOrd="0" presId="urn:microsoft.com/office/officeart/2005/8/layout/hProcess9"/>
    <dgm:cxn modelId="{263E1FDD-830F-DE4E-B760-E76A97CECE27}" type="presOf" srcId="{7DD3A752-2217-4B49-AE2A-E130A1156F5E}" destId="{25503D3E-80AC-D440-AEC9-3F9396EBF9C7}" srcOrd="0" destOrd="0" presId="urn:microsoft.com/office/officeart/2005/8/layout/hProcess9"/>
    <dgm:cxn modelId="{0C275F69-70B5-B64D-9368-729C1CE02B4E}" srcId="{04B6EC85-4642-DE46-A956-11FDA7B4E312}" destId="{53984693-A2B8-F444-8D21-AABA79C16BCC}" srcOrd="3" destOrd="0" parTransId="{80E17B0E-9AB7-6F41-9042-3CDC9B645DBC}" sibTransId="{B4759D1A-10E8-9B40-85C5-47FA131BBA30}"/>
    <dgm:cxn modelId="{5345A78F-5D1D-D04A-BDB4-B1961A167B9C}" srcId="{04B6EC85-4642-DE46-A956-11FDA7B4E312}" destId="{34258901-76CF-0049-B35F-C09563DA91F7}" srcOrd="4" destOrd="0" parTransId="{D12BE102-7451-DC48-ADA7-382C16B107D2}" sibTransId="{DBF8871F-11B6-7646-A376-75300F5F6B88}"/>
    <dgm:cxn modelId="{9FDF0BD4-2DF4-DD4A-A391-04A16C9766D6}" srcId="{04B6EC85-4642-DE46-A956-11FDA7B4E312}" destId="{5B51A0FA-A78A-5943-A677-D0B3642BF321}" srcOrd="1" destOrd="0" parTransId="{7F3FA5F7-3AF6-DE44-835D-0147EC06C7DC}" sibTransId="{BDC21EC0-5583-D049-8659-BF0648E6071E}"/>
    <dgm:cxn modelId="{5A940F0C-E0D1-7A48-9104-70F26F6EB3CF}" type="presOf" srcId="{34258901-76CF-0049-B35F-C09563DA91F7}" destId="{813A2307-8534-2F4A-97EA-2C1367BB86B6}" srcOrd="0" destOrd="0" presId="urn:microsoft.com/office/officeart/2005/8/layout/hProcess9"/>
    <dgm:cxn modelId="{A856A4ED-A8D5-7B40-9C06-BDC8D90813E4}" type="presOf" srcId="{5B51A0FA-A78A-5943-A677-D0B3642BF321}" destId="{EDB5F59A-9B34-3B48-8281-D321F0469F9E}" srcOrd="0" destOrd="0" presId="urn:microsoft.com/office/officeart/2005/8/layout/hProcess9"/>
    <dgm:cxn modelId="{C424279F-188C-104A-ACA4-5D5F34B1B0E7}" srcId="{04B6EC85-4642-DE46-A956-11FDA7B4E312}" destId="{A5AB38D0-4C35-B047-9B95-ABD04C82A213}" srcOrd="0" destOrd="0" parTransId="{512A8A23-C9F0-6E4A-8520-DEE809055C28}" sibTransId="{747D5B4E-6D58-E142-BBA4-8A3D74AB6A94}"/>
    <dgm:cxn modelId="{57DBAECA-4E0C-AD46-B97C-87766CF57795}" type="presOf" srcId="{04B6EC85-4642-DE46-A956-11FDA7B4E312}" destId="{87FFC317-4698-824B-98E2-9D9765BCE1D3}" srcOrd="0" destOrd="0" presId="urn:microsoft.com/office/officeart/2005/8/layout/hProcess9"/>
    <dgm:cxn modelId="{022F286C-6686-AB43-B09A-458B428669A6}" type="presParOf" srcId="{87FFC317-4698-824B-98E2-9D9765BCE1D3}" destId="{E11D06DE-F06A-DD49-8D6F-A4A5F396745C}" srcOrd="0" destOrd="0" presId="urn:microsoft.com/office/officeart/2005/8/layout/hProcess9"/>
    <dgm:cxn modelId="{82FA83D3-563D-2C4F-9274-D3798F78081A}" type="presParOf" srcId="{87FFC317-4698-824B-98E2-9D9765BCE1D3}" destId="{C5D5DCE5-9FA9-2A47-90CA-CE933DEB16E0}" srcOrd="1" destOrd="0" presId="urn:microsoft.com/office/officeart/2005/8/layout/hProcess9"/>
    <dgm:cxn modelId="{A5FFB2F9-EFEB-C742-866A-CAC4E5B8B2C8}" type="presParOf" srcId="{C5D5DCE5-9FA9-2A47-90CA-CE933DEB16E0}" destId="{88A8F275-2B08-7541-8C07-87559EFD201E}" srcOrd="0" destOrd="0" presId="urn:microsoft.com/office/officeart/2005/8/layout/hProcess9"/>
    <dgm:cxn modelId="{049E6A75-8469-8D49-B065-0F24D146D3A1}" type="presParOf" srcId="{C5D5DCE5-9FA9-2A47-90CA-CE933DEB16E0}" destId="{E7C894BE-050E-F049-9849-A4CC8D424292}" srcOrd="1" destOrd="0" presId="urn:microsoft.com/office/officeart/2005/8/layout/hProcess9"/>
    <dgm:cxn modelId="{FCB04C94-E2B9-D641-A589-251CD029027F}" type="presParOf" srcId="{C5D5DCE5-9FA9-2A47-90CA-CE933DEB16E0}" destId="{EDB5F59A-9B34-3B48-8281-D321F0469F9E}" srcOrd="2" destOrd="0" presId="urn:microsoft.com/office/officeart/2005/8/layout/hProcess9"/>
    <dgm:cxn modelId="{DFA9D4D9-9928-6840-9ABB-D5CEFEF51EB9}" type="presParOf" srcId="{C5D5DCE5-9FA9-2A47-90CA-CE933DEB16E0}" destId="{D71201D9-3A81-BA46-AD1C-A3367373C63D}" srcOrd="3" destOrd="0" presId="urn:microsoft.com/office/officeart/2005/8/layout/hProcess9"/>
    <dgm:cxn modelId="{CA6EBD5B-53A4-6D4A-B1D0-3B8CE9EE6D13}" type="presParOf" srcId="{C5D5DCE5-9FA9-2A47-90CA-CE933DEB16E0}" destId="{25503D3E-80AC-D440-AEC9-3F9396EBF9C7}" srcOrd="4" destOrd="0" presId="urn:microsoft.com/office/officeart/2005/8/layout/hProcess9"/>
    <dgm:cxn modelId="{0309DC19-B3CD-8347-A966-9B32C4CD0C94}" type="presParOf" srcId="{C5D5DCE5-9FA9-2A47-90CA-CE933DEB16E0}" destId="{ED1374A4-3D01-8B4A-9D0E-6637CFAA65DD}" srcOrd="5" destOrd="0" presId="urn:microsoft.com/office/officeart/2005/8/layout/hProcess9"/>
    <dgm:cxn modelId="{CF1A6E10-FFD4-A248-B224-E3D12CE86A5D}" type="presParOf" srcId="{C5D5DCE5-9FA9-2A47-90CA-CE933DEB16E0}" destId="{00E736BF-22EA-3442-8C1D-FBD5DDFF3789}" srcOrd="6" destOrd="0" presId="urn:microsoft.com/office/officeart/2005/8/layout/hProcess9"/>
    <dgm:cxn modelId="{257EA45E-66A5-244C-BFEB-B1D4BC405BB6}" type="presParOf" srcId="{C5D5DCE5-9FA9-2A47-90CA-CE933DEB16E0}" destId="{7BA85251-93F1-7A4D-A8E3-BF0112100A89}" srcOrd="7" destOrd="0" presId="urn:microsoft.com/office/officeart/2005/8/layout/hProcess9"/>
    <dgm:cxn modelId="{86DB177C-E2AC-FA46-8B27-C37071E2FD19}" type="presParOf" srcId="{C5D5DCE5-9FA9-2A47-90CA-CE933DEB16E0}" destId="{813A2307-8534-2F4A-97EA-2C1367BB86B6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4B6EC85-4642-DE46-A956-11FDA7B4E312}" type="doc">
      <dgm:prSet loTypeId="urn:microsoft.com/office/officeart/2005/8/layout/hProcess9" loCatId="" qsTypeId="urn:microsoft.com/office/officeart/2005/8/quickstyle/simple4" qsCatId="simple" csTypeId="urn:microsoft.com/office/officeart/2005/8/colors/colorful3" csCatId="colorful" phldr="1"/>
      <dgm:spPr/>
    </dgm:pt>
    <dgm:pt modelId="{A5AB38D0-4C35-B047-9B95-ABD04C82A213}">
      <dgm:prSet phldrT="[Text]"/>
      <dgm:spPr>
        <a:solidFill>
          <a:srgbClr val="00FC00">
            <a:alpha val="58000"/>
          </a:srgbClr>
        </a:solidFill>
      </dgm:spPr>
      <dgm:t>
        <a:bodyPr/>
        <a:lstStyle/>
        <a:p>
          <a:r>
            <a:rPr lang="ru-RU" b="1" dirty="0">
              <a:solidFill>
                <a:srgbClr val="FFFFFF"/>
              </a:solidFill>
              <a:latin typeface="PT Sans Narrow"/>
              <a:cs typeface="PT Sans Narrow"/>
            </a:rPr>
            <a:t>Поставщики / сырье</a:t>
          </a:r>
          <a:endParaRPr lang="en-US" b="1" dirty="0">
            <a:solidFill>
              <a:srgbClr val="FFFFFF"/>
            </a:solidFill>
            <a:latin typeface="PT Sans Narrow"/>
            <a:cs typeface="PT Sans Narrow"/>
          </a:endParaRPr>
        </a:p>
      </dgm:t>
    </dgm:pt>
    <dgm:pt modelId="{512A8A23-C9F0-6E4A-8520-DEE809055C28}" type="parTrans" cxnId="{C424279F-188C-104A-ACA4-5D5F34B1B0E7}">
      <dgm:prSet/>
      <dgm:spPr/>
      <dgm:t>
        <a:bodyPr/>
        <a:lstStyle/>
        <a:p>
          <a:endParaRPr lang="en-US" b="1">
            <a:solidFill>
              <a:srgbClr val="FFFFFF"/>
            </a:solidFill>
            <a:latin typeface="PT Sans Narrow"/>
            <a:cs typeface="PT Sans Narrow"/>
          </a:endParaRPr>
        </a:p>
      </dgm:t>
    </dgm:pt>
    <dgm:pt modelId="{747D5B4E-6D58-E142-BBA4-8A3D74AB6A94}" type="sibTrans" cxnId="{C424279F-188C-104A-ACA4-5D5F34B1B0E7}">
      <dgm:prSet/>
      <dgm:spPr/>
      <dgm:t>
        <a:bodyPr/>
        <a:lstStyle/>
        <a:p>
          <a:endParaRPr lang="en-US" b="1">
            <a:solidFill>
              <a:srgbClr val="FFFFFF"/>
            </a:solidFill>
            <a:latin typeface="PT Sans Narrow"/>
            <a:cs typeface="PT Sans Narrow"/>
          </a:endParaRPr>
        </a:p>
      </dgm:t>
    </dgm:pt>
    <dgm:pt modelId="{5B51A0FA-A78A-5943-A677-D0B3642BF321}">
      <dgm:prSet phldrT="[Text]"/>
      <dgm:spPr>
        <a:solidFill>
          <a:srgbClr val="FF0000">
            <a:alpha val="50000"/>
          </a:srgbClr>
        </a:solidFill>
      </dgm:spPr>
      <dgm:t>
        <a:bodyPr/>
        <a:lstStyle/>
        <a:p>
          <a:r>
            <a:rPr lang="ru-RU" b="1" dirty="0">
              <a:solidFill>
                <a:srgbClr val="FFFFFF"/>
              </a:solidFill>
              <a:latin typeface="PT Sans Narrow"/>
              <a:cs typeface="PT Sans Narrow"/>
            </a:rPr>
            <a:t>Производство</a:t>
          </a:r>
          <a:endParaRPr lang="en-US" b="1" dirty="0">
            <a:solidFill>
              <a:srgbClr val="FFFFFF"/>
            </a:solidFill>
            <a:latin typeface="PT Sans Narrow"/>
            <a:cs typeface="PT Sans Narrow"/>
          </a:endParaRPr>
        </a:p>
      </dgm:t>
    </dgm:pt>
    <dgm:pt modelId="{7F3FA5F7-3AF6-DE44-835D-0147EC06C7DC}" type="parTrans" cxnId="{9FDF0BD4-2DF4-DD4A-A391-04A16C9766D6}">
      <dgm:prSet/>
      <dgm:spPr/>
      <dgm:t>
        <a:bodyPr/>
        <a:lstStyle/>
        <a:p>
          <a:endParaRPr lang="en-US" b="1">
            <a:solidFill>
              <a:srgbClr val="FFFFFF"/>
            </a:solidFill>
            <a:latin typeface="PT Sans Narrow"/>
            <a:cs typeface="PT Sans Narrow"/>
          </a:endParaRPr>
        </a:p>
      </dgm:t>
    </dgm:pt>
    <dgm:pt modelId="{BDC21EC0-5583-D049-8659-BF0648E6071E}" type="sibTrans" cxnId="{9FDF0BD4-2DF4-DD4A-A391-04A16C9766D6}">
      <dgm:prSet/>
      <dgm:spPr/>
      <dgm:t>
        <a:bodyPr/>
        <a:lstStyle/>
        <a:p>
          <a:endParaRPr lang="en-US" b="1">
            <a:solidFill>
              <a:srgbClr val="FFFFFF"/>
            </a:solidFill>
            <a:latin typeface="PT Sans Narrow"/>
            <a:cs typeface="PT Sans Narrow"/>
          </a:endParaRPr>
        </a:p>
      </dgm:t>
    </dgm:pt>
    <dgm:pt modelId="{7DD3A752-2217-4B49-AE2A-E130A1156F5E}">
      <dgm:prSet phldrT="[Text]"/>
      <dgm:spPr>
        <a:solidFill>
          <a:schemeClr val="accent5">
            <a:lumMod val="75000"/>
            <a:alpha val="54000"/>
          </a:schemeClr>
        </a:solidFill>
      </dgm:spPr>
      <dgm:t>
        <a:bodyPr/>
        <a:lstStyle/>
        <a:p>
          <a:r>
            <a:rPr lang="ru-RU" b="1" dirty="0">
              <a:solidFill>
                <a:srgbClr val="FFFFFF"/>
              </a:solidFill>
              <a:latin typeface="PT Sans Narrow"/>
              <a:cs typeface="PT Sans Narrow"/>
            </a:rPr>
            <a:t>Логистика</a:t>
          </a:r>
          <a:endParaRPr lang="en-US" b="1" dirty="0">
            <a:solidFill>
              <a:srgbClr val="FFFFFF"/>
            </a:solidFill>
            <a:latin typeface="PT Sans Narrow"/>
            <a:cs typeface="PT Sans Narrow"/>
          </a:endParaRPr>
        </a:p>
      </dgm:t>
    </dgm:pt>
    <dgm:pt modelId="{E448D56E-4BF0-A246-8F9B-DA46C12F77C4}" type="parTrans" cxnId="{637697EF-F4FF-C44A-9E3B-361488F8D1B8}">
      <dgm:prSet/>
      <dgm:spPr/>
      <dgm:t>
        <a:bodyPr/>
        <a:lstStyle/>
        <a:p>
          <a:endParaRPr lang="en-US" b="1">
            <a:solidFill>
              <a:srgbClr val="FFFFFF"/>
            </a:solidFill>
            <a:latin typeface="PT Sans Narrow"/>
            <a:cs typeface="PT Sans Narrow"/>
          </a:endParaRPr>
        </a:p>
      </dgm:t>
    </dgm:pt>
    <dgm:pt modelId="{0F02684A-3ECF-4644-AAF4-F4EA8FE47FE1}" type="sibTrans" cxnId="{637697EF-F4FF-C44A-9E3B-361488F8D1B8}">
      <dgm:prSet/>
      <dgm:spPr/>
      <dgm:t>
        <a:bodyPr/>
        <a:lstStyle/>
        <a:p>
          <a:endParaRPr lang="en-US" b="1">
            <a:solidFill>
              <a:srgbClr val="FFFFFF"/>
            </a:solidFill>
            <a:latin typeface="PT Sans Narrow"/>
            <a:cs typeface="PT Sans Narrow"/>
          </a:endParaRPr>
        </a:p>
      </dgm:t>
    </dgm:pt>
    <dgm:pt modelId="{53984693-A2B8-F444-8D21-AABA79C16BCC}">
      <dgm:prSet phldrT="[Text]"/>
      <dgm:spPr>
        <a:solidFill>
          <a:srgbClr val="3366FF">
            <a:alpha val="51000"/>
          </a:srgbClr>
        </a:solidFill>
      </dgm:spPr>
      <dgm:t>
        <a:bodyPr/>
        <a:lstStyle/>
        <a:p>
          <a:r>
            <a:rPr lang="ru-RU" b="1" dirty="0">
              <a:solidFill>
                <a:srgbClr val="FFFFFF"/>
              </a:solidFill>
              <a:latin typeface="PT Sans Narrow"/>
              <a:cs typeface="PT Sans Narrow"/>
            </a:rPr>
            <a:t>Продажи</a:t>
          </a:r>
          <a:endParaRPr lang="en-US" b="1" dirty="0">
            <a:solidFill>
              <a:srgbClr val="FFFFFF"/>
            </a:solidFill>
            <a:latin typeface="PT Sans Narrow"/>
            <a:cs typeface="PT Sans Narrow"/>
          </a:endParaRPr>
        </a:p>
      </dgm:t>
    </dgm:pt>
    <dgm:pt modelId="{80E17B0E-9AB7-6F41-9042-3CDC9B645DBC}" type="parTrans" cxnId="{0C275F69-70B5-B64D-9368-729C1CE02B4E}">
      <dgm:prSet/>
      <dgm:spPr/>
      <dgm:t>
        <a:bodyPr/>
        <a:lstStyle/>
        <a:p>
          <a:endParaRPr lang="en-US" b="1">
            <a:solidFill>
              <a:srgbClr val="FFFFFF"/>
            </a:solidFill>
            <a:latin typeface="PT Sans Narrow"/>
            <a:cs typeface="PT Sans Narrow"/>
          </a:endParaRPr>
        </a:p>
      </dgm:t>
    </dgm:pt>
    <dgm:pt modelId="{B4759D1A-10E8-9B40-85C5-47FA131BBA30}" type="sibTrans" cxnId="{0C275F69-70B5-B64D-9368-729C1CE02B4E}">
      <dgm:prSet/>
      <dgm:spPr/>
      <dgm:t>
        <a:bodyPr/>
        <a:lstStyle/>
        <a:p>
          <a:endParaRPr lang="en-US" b="1">
            <a:solidFill>
              <a:srgbClr val="FFFFFF"/>
            </a:solidFill>
            <a:latin typeface="PT Sans Narrow"/>
            <a:cs typeface="PT Sans Narrow"/>
          </a:endParaRPr>
        </a:p>
      </dgm:t>
    </dgm:pt>
    <dgm:pt modelId="{34258901-76CF-0049-B35F-C09563DA91F7}">
      <dgm:prSet phldrT="[Text]"/>
      <dgm:spPr>
        <a:gradFill flip="none" rotWithShape="0">
          <a:gsLst>
            <a:gs pos="0">
              <a:schemeClr val="accent3">
                <a:hueOff val="11250266"/>
                <a:satOff val="-16880"/>
                <a:lumOff val="-2745"/>
                <a:tint val="100000"/>
                <a:shade val="100000"/>
                <a:satMod val="129999"/>
                <a:alpha val="52000"/>
              </a:schemeClr>
            </a:gs>
            <a:gs pos="100000">
              <a:schemeClr val="accent3">
                <a:hueOff val="11250266"/>
                <a:satOff val="-16880"/>
                <a:lumOff val="-2745"/>
                <a:tint val="50000"/>
                <a:shade val="100000"/>
                <a:satMod val="350000"/>
                <a:alpha val="52000"/>
              </a:schemeClr>
            </a:gs>
          </a:gsLst>
          <a:lin ang="16200000" scaled="0"/>
          <a:tileRect/>
        </a:gradFill>
      </dgm:spPr>
      <dgm:t>
        <a:bodyPr/>
        <a:lstStyle/>
        <a:p>
          <a:r>
            <a:rPr lang="ru-RU" b="1" dirty="0">
              <a:solidFill>
                <a:srgbClr val="FFFFFF"/>
              </a:solidFill>
              <a:latin typeface="PT Sans Narrow"/>
              <a:cs typeface="PT Sans Narrow"/>
            </a:rPr>
            <a:t>Потребитель / </a:t>
          </a:r>
          <a:r>
            <a:rPr lang="ru-RU" b="1" dirty="0" err="1">
              <a:solidFill>
                <a:srgbClr val="FFFFFF"/>
              </a:solidFill>
              <a:latin typeface="PT Sans Narrow"/>
              <a:cs typeface="PT Sans Narrow"/>
            </a:rPr>
            <a:t>Благополучатель</a:t>
          </a:r>
          <a:endParaRPr lang="en-US" b="1" dirty="0">
            <a:solidFill>
              <a:srgbClr val="FFFFFF"/>
            </a:solidFill>
            <a:latin typeface="PT Sans Narrow"/>
            <a:cs typeface="PT Sans Narrow"/>
          </a:endParaRPr>
        </a:p>
      </dgm:t>
    </dgm:pt>
    <dgm:pt modelId="{D12BE102-7451-DC48-ADA7-382C16B107D2}" type="parTrans" cxnId="{5345A78F-5D1D-D04A-BDB4-B1961A167B9C}">
      <dgm:prSet/>
      <dgm:spPr/>
      <dgm:t>
        <a:bodyPr/>
        <a:lstStyle/>
        <a:p>
          <a:endParaRPr lang="en-US" b="1">
            <a:solidFill>
              <a:srgbClr val="FFFFFF"/>
            </a:solidFill>
            <a:latin typeface="PT Sans Narrow"/>
            <a:cs typeface="PT Sans Narrow"/>
          </a:endParaRPr>
        </a:p>
      </dgm:t>
    </dgm:pt>
    <dgm:pt modelId="{DBF8871F-11B6-7646-A376-75300F5F6B88}" type="sibTrans" cxnId="{5345A78F-5D1D-D04A-BDB4-B1961A167B9C}">
      <dgm:prSet/>
      <dgm:spPr/>
      <dgm:t>
        <a:bodyPr/>
        <a:lstStyle/>
        <a:p>
          <a:endParaRPr lang="en-US" b="1">
            <a:solidFill>
              <a:srgbClr val="FFFFFF"/>
            </a:solidFill>
            <a:latin typeface="PT Sans Narrow"/>
            <a:cs typeface="PT Sans Narrow"/>
          </a:endParaRPr>
        </a:p>
      </dgm:t>
    </dgm:pt>
    <dgm:pt modelId="{87FFC317-4698-824B-98E2-9D9765BCE1D3}" type="pres">
      <dgm:prSet presAssocID="{04B6EC85-4642-DE46-A956-11FDA7B4E312}" presName="CompostProcess" presStyleCnt="0">
        <dgm:presLayoutVars>
          <dgm:dir/>
          <dgm:resizeHandles val="exact"/>
        </dgm:presLayoutVars>
      </dgm:prSet>
      <dgm:spPr/>
    </dgm:pt>
    <dgm:pt modelId="{E11D06DE-F06A-DD49-8D6F-A4A5F396745C}" type="pres">
      <dgm:prSet presAssocID="{04B6EC85-4642-DE46-A956-11FDA7B4E312}" presName="arrow" presStyleLbl="bgShp" presStyleIdx="0" presStyleCnt="1"/>
      <dgm:spPr>
        <a:solidFill>
          <a:schemeClr val="bg1">
            <a:lumMod val="50000"/>
            <a:alpha val="54000"/>
          </a:schemeClr>
        </a:solidFill>
      </dgm:spPr>
    </dgm:pt>
    <dgm:pt modelId="{C5D5DCE5-9FA9-2A47-90CA-CE933DEB16E0}" type="pres">
      <dgm:prSet presAssocID="{04B6EC85-4642-DE46-A956-11FDA7B4E312}" presName="linearProcess" presStyleCnt="0"/>
      <dgm:spPr/>
    </dgm:pt>
    <dgm:pt modelId="{88A8F275-2B08-7541-8C07-87559EFD201E}" type="pres">
      <dgm:prSet presAssocID="{A5AB38D0-4C35-B047-9B95-ABD04C82A213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C894BE-050E-F049-9849-A4CC8D424292}" type="pres">
      <dgm:prSet presAssocID="{747D5B4E-6D58-E142-BBA4-8A3D74AB6A94}" presName="sibTrans" presStyleCnt="0"/>
      <dgm:spPr/>
    </dgm:pt>
    <dgm:pt modelId="{EDB5F59A-9B34-3B48-8281-D321F0469F9E}" type="pres">
      <dgm:prSet presAssocID="{5B51A0FA-A78A-5943-A677-D0B3642BF321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1201D9-3A81-BA46-AD1C-A3367373C63D}" type="pres">
      <dgm:prSet presAssocID="{BDC21EC0-5583-D049-8659-BF0648E6071E}" presName="sibTrans" presStyleCnt="0"/>
      <dgm:spPr/>
    </dgm:pt>
    <dgm:pt modelId="{25503D3E-80AC-D440-AEC9-3F9396EBF9C7}" type="pres">
      <dgm:prSet presAssocID="{7DD3A752-2217-4B49-AE2A-E130A1156F5E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1374A4-3D01-8B4A-9D0E-6637CFAA65DD}" type="pres">
      <dgm:prSet presAssocID="{0F02684A-3ECF-4644-AAF4-F4EA8FE47FE1}" presName="sibTrans" presStyleCnt="0"/>
      <dgm:spPr/>
    </dgm:pt>
    <dgm:pt modelId="{00E736BF-22EA-3442-8C1D-FBD5DDFF3789}" type="pres">
      <dgm:prSet presAssocID="{53984693-A2B8-F444-8D21-AABA79C16BCC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A85251-93F1-7A4D-A8E3-BF0112100A89}" type="pres">
      <dgm:prSet presAssocID="{B4759D1A-10E8-9B40-85C5-47FA131BBA30}" presName="sibTrans" presStyleCnt="0"/>
      <dgm:spPr/>
    </dgm:pt>
    <dgm:pt modelId="{813A2307-8534-2F4A-97EA-2C1367BB86B6}" type="pres">
      <dgm:prSet presAssocID="{34258901-76CF-0049-B35F-C09563DA91F7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39AA94B-E257-C040-99B6-D7FCD3293D9A}" type="presOf" srcId="{34258901-76CF-0049-B35F-C09563DA91F7}" destId="{813A2307-8534-2F4A-97EA-2C1367BB86B6}" srcOrd="0" destOrd="0" presId="urn:microsoft.com/office/officeart/2005/8/layout/hProcess9"/>
    <dgm:cxn modelId="{637697EF-F4FF-C44A-9E3B-361488F8D1B8}" srcId="{04B6EC85-4642-DE46-A956-11FDA7B4E312}" destId="{7DD3A752-2217-4B49-AE2A-E130A1156F5E}" srcOrd="2" destOrd="0" parTransId="{E448D56E-4BF0-A246-8F9B-DA46C12F77C4}" sibTransId="{0F02684A-3ECF-4644-AAF4-F4EA8FE47FE1}"/>
    <dgm:cxn modelId="{96D8020A-5E4F-F742-8DAD-AE628907CE21}" type="presOf" srcId="{53984693-A2B8-F444-8D21-AABA79C16BCC}" destId="{00E736BF-22EA-3442-8C1D-FBD5DDFF3789}" srcOrd="0" destOrd="0" presId="urn:microsoft.com/office/officeart/2005/8/layout/hProcess9"/>
    <dgm:cxn modelId="{2CC6F3BE-0DC5-8B41-9741-DCF8F1E7D2ED}" type="presOf" srcId="{7DD3A752-2217-4B49-AE2A-E130A1156F5E}" destId="{25503D3E-80AC-D440-AEC9-3F9396EBF9C7}" srcOrd="0" destOrd="0" presId="urn:microsoft.com/office/officeart/2005/8/layout/hProcess9"/>
    <dgm:cxn modelId="{0C275F69-70B5-B64D-9368-729C1CE02B4E}" srcId="{04B6EC85-4642-DE46-A956-11FDA7B4E312}" destId="{53984693-A2B8-F444-8D21-AABA79C16BCC}" srcOrd="3" destOrd="0" parTransId="{80E17B0E-9AB7-6F41-9042-3CDC9B645DBC}" sibTransId="{B4759D1A-10E8-9B40-85C5-47FA131BBA30}"/>
    <dgm:cxn modelId="{1CC53D5C-2C69-654E-94A9-0DB1E048167C}" type="presOf" srcId="{5B51A0FA-A78A-5943-A677-D0B3642BF321}" destId="{EDB5F59A-9B34-3B48-8281-D321F0469F9E}" srcOrd="0" destOrd="0" presId="urn:microsoft.com/office/officeart/2005/8/layout/hProcess9"/>
    <dgm:cxn modelId="{5345A78F-5D1D-D04A-BDB4-B1961A167B9C}" srcId="{04B6EC85-4642-DE46-A956-11FDA7B4E312}" destId="{34258901-76CF-0049-B35F-C09563DA91F7}" srcOrd="4" destOrd="0" parTransId="{D12BE102-7451-DC48-ADA7-382C16B107D2}" sibTransId="{DBF8871F-11B6-7646-A376-75300F5F6B88}"/>
    <dgm:cxn modelId="{9FDF0BD4-2DF4-DD4A-A391-04A16C9766D6}" srcId="{04B6EC85-4642-DE46-A956-11FDA7B4E312}" destId="{5B51A0FA-A78A-5943-A677-D0B3642BF321}" srcOrd="1" destOrd="0" parTransId="{7F3FA5F7-3AF6-DE44-835D-0147EC06C7DC}" sibTransId="{BDC21EC0-5583-D049-8659-BF0648E6071E}"/>
    <dgm:cxn modelId="{EF4FE971-AAEA-B44E-9227-3014B82EA44F}" type="presOf" srcId="{04B6EC85-4642-DE46-A956-11FDA7B4E312}" destId="{87FFC317-4698-824B-98E2-9D9765BCE1D3}" srcOrd="0" destOrd="0" presId="urn:microsoft.com/office/officeart/2005/8/layout/hProcess9"/>
    <dgm:cxn modelId="{C424279F-188C-104A-ACA4-5D5F34B1B0E7}" srcId="{04B6EC85-4642-DE46-A956-11FDA7B4E312}" destId="{A5AB38D0-4C35-B047-9B95-ABD04C82A213}" srcOrd="0" destOrd="0" parTransId="{512A8A23-C9F0-6E4A-8520-DEE809055C28}" sibTransId="{747D5B4E-6D58-E142-BBA4-8A3D74AB6A94}"/>
    <dgm:cxn modelId="{F60E183F-6CB7-8C40-A821-4B80EABA01CA}" type="presOf" srcId="{A5AB38D0-4C35-B047-9B95-ABD04C82A213}" destId="{88A8F275-2B08-7541-8C07-87559EFD201E}" srcOrd="0" destOrd="0" presId="urn:microsoft.com/office/officeart/2005/8/layout/hProcess9"/>
    <dgm:cxn modelId="{BAE7CF56-7CE8-2642-8B11-DAA40A9861D1}" type="presParOf" srcId="{87FFC317-4698-824B-98E2-9D9765BCE1D3}" destId="{E11D06DE-F06A-DD49-8D6F-A4A5F396745C}" srcOrd="0" destOrd="0" presId="urn:microsoft.com/office/officeart/2005/8/layout/hProcess9"/>
    <dgm:cxn modelId="{1B19A976-6227-1C41-9395-5F48AE80C70D}" type="presParOf" srcId="{87FFC317-4698-824B-98E2-9D9765BCE1D3}" destId="{C5D5DCE5-9FA9-2A47-90CA-CE933DEB16E0}" srcOrd="1" destOrd="0" presId="urn:microsoft.com/office/officeart/2005/8/layout/hProcess9"/>
    <dgm:cxn modelId="{2A90ECB3-999A-9C4A-9AA9-EFF856FAD7F3}" type="presParOf" srcId="{C5D5DCE5-9FA9-2A47-90CA-CE933DEB16E0}" destId="{88A8F275-2B08-7541-8C07-87559EFD201E}" srcOrd="0" destOrd="0" presId="urn:microsoft.com/office/officeart/2005/8/layout/hProcess9"/>
    <dgm:cxn modelId="{10D4B261-4EF6-964B-9CD7-53F1F96877BA}" type="presParOf" srcId="{C5D5DCE5-9FA9-2A47-90CA-CE933DEB16E0}" destId="{E7C894BE-050E-F049-9849-A4CC8D424292}" srcOrd="1" destOrd="0" presId="urn:microsoft.com/office/officeart/2005/8/layout/hProcess9"/>
    <dgm:cxn modelId="{C870FD2C-F51B-2341-A33D-22E1B1E49E0C}" type="presParOf" srcId="{C5D5DCE5-9FA9-2A47-90CA-CE933DEB16E0}" destId="{EDB5F59A-9B34-3B48-8281-D321F0469F9E}" srcOrd="2" destOrd="0" presId="urn:microsoft.com/office/officeart/2005/8/layout/hProcess9"/>
    <dgm:cxn modelId="{51CCA5FC-8778-F24C-BD1A-BF5EC9407475}" type="presParOf" srcId="{C5D5DCE5-9FA9-2A47-90CA-CE933DEB16E0}" destId="{D71201D9-3A81-BA46-AD1C-A3367373C63D}" srcOrd="3" destOrd="0" presId="urn:microsoft.com/office/officeart/2005/8/layout/hProcess9"/>
    <dgm:cxn modelId="{51A0DA21-5440-ED4C-976F-063261BF6D40}" type="presParOf" srcId="{C5D5DCE5-9FA9-2A47-90CA-CE933DEB16E0}" destId="{25503D3E-80AC-D440-AEC9-3F9396EBF9C7}" srcOrd="4" destOrd="0" presId="urn:microsoft.com/office/officeart/2005/8/layout/hProcess9"/>
    <dgm:cxn modelId="{6032110A-8046-4D41-B435-243FE00AD64E}" type="presParOf" srcId="{C5D5DCE5-9FA9-2A47-90CA-CE933DEB16E0}" destId="{ED1374A4-3D01-8B4A-9D0E-6637CFAA65DD}" srcOrd="5" destOrd="0" presId="urn:microsoft.com/office/officeart/2005/8/layout/hProcess9"/>
    <dgm:cxn modelId="{5D8343F0-42AC-974F-9C6C-0AFCB74AA5A6}" type="presParOf" srcId="{C5D5DCE5-9FA9-2A47-90CA-CE933DEB16E0}" destId="{00E736BF-22EA-3442-8C1D-FBD5DDFF3789}" srcOrd="6" destOrd="0" presId="urn:microsoft.com/office/officeart/2005/8/layout/hProcess9"/>
    <dgm:cxn modelId="{31257BC2-D944-CD46-BAF0-9D93DF6E795D}" type="presParOf" srcId="{C5D5DCE5-9FA9-2A47-90CA-CE933DEB16E0}" destId="{7BA85251-93F1-7A4D-A8E3-BF0112100A89}" srcOrd="7" destOrd="0" presId="urn:microsoft.com/office/officeart/2005/8/layout/hProcess9"/>
    <dgm:cxn modelId="{0653F99A-44A1-EB47-A297-E631A0EADA0B}" type="presParOf" srcId="{C5D5DCE5-9FA9-2A47-90CA-CE933DEB16E0}" destId="{813A2307-8534-2F4A-97EA-2C1367BB86B6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1D06DE-F06A-DD49-8D6F-A4A5F396745C}">
      <dsp:nvSpPr>
        <dsp:cNvPr id="0" name=""/>
        <dsp:cNvSpPr/>
      </dsp:nvSpPr>
      <dsp:spPr>
        <a:xfrm>
          <a:off x="869440" y="0"/>
          <a:ext cx="9853655" cy="3309155"/>
        </a:xfrm>
        <a:prstGeom prst="rightArrow">
          <a:avLst/>
        </a:prstGeom>
        <a:solidFill>
          <a:schemeClr val="bg1">
            <a:lumMod val="50000"/>
            <a:alpha val="53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8A8F275-2B08-7541-8C07-87559EFD201E}">
      <dsp:nvSpPr>
        <dsp:cNvPr id="0" name=""/>
        <dsp:cNvSpPr/>
      </dsp:nvSpPr>
      <dsp:spPr>
        <a:xfrm>
          <a:off x="4204" y="992746"/>
          <a:ext cx="2199994" cy="1323661"/>
        </a:xfrm>
        <a:prstGeom prst="roundRect">
          <a:avLst/>
        </a:prstGeom>
        <a:solidFill>
          <a:srgbClr val="00FC00">
            <a:alpha val="48000"/>
          </a:srgb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>
              <a:solidFill>
                <a:srgbClr val="FFFFFF"/>
              </a:solidFill>
              <a:latin typeface="PT Sans Narrow"/>
              <a:cs typeface="PT Sans Narrow"/>
            </a:rPr>
            <a:t>Поставщики / сырье</a:t>
          </a:r>
          <a:endParaRPr lang="en-US" sz="2300" b="1" kern="1200" dirty="0">
            <a:solidFill>
              <a:srgbClr val="FFFFFF"/>
            </a:solidFill>
            <a:latin typeface="PT Sans Narrow"/>
            <a:cs typeface="PT Sans Narrow"/>
          </a:endParaRPr>
        </a:p>
      </dsp:txBody>
      <dsp:txXfrm>
        <a:off x="68820" y="1057362"/>
        <a:ext cx="2070762" cy="1194429"/>
      </dsp:txXfrm>
    </dsp:sp>
    <dsp:sp modelId="{EDB5F59A-9B34-3B48-8281-D321F0469F9E}">
      <dsp:nvSpPr>
        <dsp:cNvPr id="0" name=""/>
        <dsp:cNvSpPr/>
      </dsp:nvSpPr>
      <dsp:spPr>
        <a:xfrm>
          <a:off x="2350237" y="992746"/>
          <a:ext cx="2199994" cy="1323661"/>
        </a:xfrm>
        <a:prstGeom prst="roundRect">
          <a:avLst/>
        </a:prstGeom>
        <a:solidFill>
          <a:srgbClr val="FF0000">
            <a:alpha val="37000"/>
          </a:srgb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>
              <a:solidFill>
                <a:srgbClr val="FFFFFF"/>
              </a:solidFill>
              <a:latin typeface="PT Sans Narrow"/>
              <a:cs typeface="PT Sans Narrow"/>
            </a:rPr>
            <a:t>Производство</a:t>
          </a:r>
          <a:endParaRPr lang="en-US" sz="2300" b="1" kern="1200" dirty="0">
            <a:solidFill>
              <a:srgbClr val="FFFFFF"/>
            </a:solidFill>
            <a:latin typeface="PT Sans Narrow"/>
            <a:cs typeface="PT Sans Narrow"/>
          </a:endParaRPr>
        </a:p>
      </dsp:txBody>
      <dsp:txXfrm>
        <a:off x="2414853" y="1057362"/>
        <a:ext cx="2070762" cy="1194429"/>
      </dsp:txXfrm>
    </dsp:sp>
    <dsp:sp modelId="{25503D3E-80AC-D440-AEC9-3F9396EBF9C7}">
      <dsp:nvSpPr>
        <dsp:cNvPr id="0" name=""/>
        <dsp:cNvSpPr/>
      </dsp:nvSpPr>
      <dsp:spPr>
        <a:xfrm>
          <a:off x="4696270" y="992746"/>
          <a:ext cx="2199994" cy="1323661"/>
        </a:xfrm>
        <a:prstGeom prst="roundRect">
          <a:avLst/>
        </a:prstGeom>
        <a:solidFill>
          <a:schemeClr val="accent5">
            <a:lumMod val="75000"/>
            <a:alpha val="4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>
              <a:solidFill>
                <a:srgbClr val="FFFFFF"/>
              </a:solidFill>
              <a:latin typeface="PT Sans Narrow"/>
              <a:cs typeface="PT Sans Narrow"/>
            </a:rPr>
            <a:t>Логистика</a:t>
          </a:r>
          <a:endParaRPr lang="en-US" sz="2300" b="1" kern="1200" dirty="0">
            <a:solidFill>
              <a:srgbClr val="FFFFFF"/>
            </a:solidFill>
            <a:latin typeface="PT Sans Narrow"/>
            <a:cs typeface="PT Sans Narrow"/>
          </a:endParaRPr>
        </a:p>
      </dsp:txBody>
      <dsp:txXfrm>
        <a:off x="4760886" y="1057362"/>
        <a:ext cx="2070762" cy="1194429"/>
      </dsp:txXfrm>
    </dsp:sp>
    <dsp:sp modelId="{00E736BF-22EA-3442-8C1D-FBD5DDFF3789}">
      <dsp:nvSpPr>
        <dsp:cNvPr id="0" name=""/>
        <dsp:cNvSpPr/>
      </dsp:nvSpPr>
      <dsp:spPr>
        <a:xfrm>
          <a:off x="7042303" y="992746"/>
          <a:ext cx="2199994" cy="1323661"/>
        </a:xfrm>
        <a:prstGeom prst="roundRect">
          <a:avLst/>
        </a:prstGeom>
        <a:solidFill>
          <a:srgbClr val="3366FF">
            <a:alpha val="55000"/>
          </a:srgb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>
              <a:solidFill>
                <a:srgbClr val="FFFFFF"/>
              </a:solidFill>
              <a:latin typeface="PT Sans Narrow"/>
              <a:cs typeface="PT Sans Narrow"/>
            </a:rPr>
            <a:t>Продажи</a:t>
          </a:r>
          <a:endParaRPr lang="en-US" sz="2300" b="1" kern="1200" dirty="0">
            <a:solidFill>
              <a:srgbClr val="FFFFFF"/>
            </a:solidFill>
            <a:latin typeface="PT Sans Narrow"/>
            <a:cs typeface="PT Sans Narrow"/>
          </a:endParaRPr>
        </a:p>
      </dsp:txBody>
      <dsp:txXfrm>
        <a:off x="7106919" y="1057362"/>
        <a:ext cx="2070762" cy="1194429"/>
      </dsp:txXfrm>
    </dsp:sp>
    <dsp:sp modelId="{813A2307-8534-2F4A-97EA-2C1367BB86B6}">
      <dsp:nvSpPr>
        <dsp:cNvPr id="0" name=""/>
        <dsp:cNvSpPr/>
      </dsp:nvSpPr>
      <dsp:spPr>
        <a:xfrm>
          <a:off x="9388337" y="992746"/>
          <a:ext cx="2199994" cy="1323661"/>
        </a:xfrm>
        <a:prstGeom prst="roundRect">
          <a:avLst/>
        </a:prstGeom>
        <a:gradFill flip="none" rotWithShape="0">
          <a:gsLst>
            <a:gs pos="0">
              <a:schemeClr val="accent3">
                <a:hueOff val="11250266"/>
                <a:satOff val="-16880"/>
                <a:lumOff val="-2745"/>
                <a:tint val="100000"/>
                <a:shade val="100000"/>
                <a:satMod val="129999"/>
                <a:alpha val="53000"/>
              </a:schemeClr>
            </a:gs>
            <a:gs pos="100000">
              <a:schemeClr val="accent3">
                <a:hueOff val="11250266"/>
                <a:satOff val="-16880"/>
                <a:lumOff val="-2745"/>
                <a:tint val="50000"/>
                <a:shade val="100000"/>
                <a:satMod val="350000"/>
                <a:alpha val="53000"/>
              </a:schemeClr>
            </a:gs>
          </a:gsLst>
          <a:lin ang="16200000" scaled="0"/>
          <a:tileRect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>
              <a:solidFill>
                <a:srgbClr val="FFFFFF"/>
              </a:solidFill>
              <a:latin typeface="PT Sans Narrow"/>
              <a:cs typeface="PT Sans Narrow"/>
            </a:rPr>
            <a:t>Потребитель / </a:t>
          </a:r>
          <a:r>
            <a:rPr lang="ru-RU" sz="2300" b="1" kern="1200" dirty="0" err="1">
              <a:solidFill>
                <a:srgbClr val="FFFFFF"/>
              </a:solidFill>
              <a:latin typeface="PT Sans Narrow"/>
              <a:cs typeface="PT Sans Narrow"/>
            </a:rPr>
            <a:t>Благополучатель</a:t>
          </a:r>
          <a:endParaRPr lang="en-US" sz="2300" b="1" kern="1200" dirty="0">
            <a:solidFill>
              <a:srgbClr val="FFFFFF"/>
            </a:solidFill>
            <a:latin typeface="PT Sans Narrow"/>
            <a:cs typeface="PT Sans Narrow"/>
          </a:endParaRPr>
        </a:p>
      </dsp:txBody>
      <dsp:txXfrm>
        <a:off x="9452953" y="1057362"/>
        <a:ext cx="2070762" cy="11944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1D06DE-F06A-DD49-8D6F-A4A5F396745C}">
      <dsp:nvSpPr>
        <dsp:cNvPr id="0" name=""/>
        <dsp:cNvSpPr/>
      </dsp:nvSpPr>
      <dsp:spPr>
        <a:xfrm>
          <a:off x="869440" y="0"/>
          <a:ext cx="9853655" cy="2925611"/>
        </a:xfrm>
        <a:prstGeom prst="rightArrow">
          <a:avLst/>
        </a:prstGeom>
        <a:solidFill>
          <a:schemeClr val="bg1">
            <a:lumMod val="50000"/>
            <a:alpha val="54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8A8F275-2B08-7541-8C07-87559EFD201E}">
      <dsp:nvSpPr>
        <dsp:cNvPr id="0" name=""/>
        <dsp:cNvSpPr/>
      </dsp:nvSpPr>
      <dsp:spPr>
        <a:xfrm>
          <a:off x="2212" y="877683"/>
          <a:ext cx="2185621" cy="1170244"/>
        </a:xfrm>
        <a:prstGeom prst="roundRect">
          <a:avLst/>
        </a:prstGeom>
        <a:solidFill>
          <a:srgbClr val="00FC00">
            <a:alpha val="58000"/>
          </a:srgb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>
              <a:solidFill>
                <a:srgbClr val="FFFFFF"/>
              </a:solidFill>
              <a:latin typeface="PT Sans Narrow"/>
              <a:cs typeface="PT Sans Narrow"/>
            </a:rPr>
            <a:t>Поставщики / сырье</a:t>
          </a:r>
          <a:endParaRPr lang="en-US" sz="2300" b="1" kern="1200" dirty="0">
            <a:solidFill>
              <a:srgbClr val="FFFFFF"/>
            </a:solidFill>
            <a:latin typeface="PT Sans Narrow"/>
            <a:cs typeface="PT Sans Narrow"/>
          </a:endParaRPr>
        </a:p>
      </dsp:txBody>
      <dsp:txXfrm>
        <a:off x="59339" y="934810"/>
        <a:ext cx="2071367" cy="1055990"/>
      </dsp:txXfrm>
    </dsp:sp>
    <dsp:sp modelId="{EDB5F59A-9B34-3B48-8281-D321F0469F9E}">
      <dsp:nvSpPr>
        <dsp:cNvPr id="0" name=""/>
        <dsp:cNvSpPr/>
      </dsp:nvSpPr>
      <dsp:spPr>
        <a:xfrm>
          <a:off x="2352835" y="877683"/>
          <a:ext cx="2185621" cy="1170244"/>
        </a:xfrm>
        <a:prstGeom prst="roundRect">
          <a:avLst/>
        </a:prstGeom>
        <a:solidFill>
          <a:srgbClr val="FF0000">
            <a:alpha val="50000"/>
          </a:srgb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>
              <a:solidFill>
                <a:srgbClr val="FFFFFF"/>
              </a:solidFill>
              <a:latin typeface="PT Sans Narrow"/>
              <a:cs typeface="PT Sans Narrow"/>
            </a:rPr>
            <a:t>Производство</a:t>
          </a:r>
          <a:endParaRPr lang="en-US" sz="2300" b="1" kern="1200" dirty="0">
            <a:solidFill>
              <a:srgbClr val="FFFFFF"/>
            </a:solidFill>
            <a:latin typeface="PT Sans Narrow"/>
            <a:cs typeface="PT Sans Narrow"/>
          </a:endParaRPr>
        </a:p>
      </dsp:txBody>
      <dsp:txXfrm>
        <a:off x="2409962" y="934810"/>
        <a:ext cx="2071367" cy="1055990"/>
      </dsp:txXfrm>
    </dsp:sp>
    <dsp:sp modelId="{25503D3E-80AC-D440-AEC9-3F9396EBF9C7}">
      <dsp:nvSpPr>
        <dsp:cNvPr id="0" name=""/>
        <dsp:cNvSpPr/>
      </dsp:nvSpPr>
      <dsp:spPr>
        <a:xfrm>
          <a:off x="4703457" y="877683"/>
          <a:ext cx="2185621" cy="1170244"/>
        </a:xfrm>
        <a:prstGeom prst="roundRect">
          <a:avLst/>
        </a:prstGeom>
        <a:solidFill>
          <a:schemeClr val="accent5">
            <a:lumMod val="75000"/>
            <a:alpha val="54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>
              <a:solidFill>
                <a:srgbClr val="FFFFFF"/>
              </a:solidFill>
              <a:latin typeface="PT Sans Narrow"/>
              <a:cs typeface="PT Sans Narrow"/>
            </a:rPr>
            <a:t>Логистика</a:t>
          </a:r>
          <a:endParaRPr lang="en-US" sz="2300" b="1" kern="1200" dirty="0">
            <a:solidFill>
              <a:srgbClr val="FFFFFF"/>
            </a:solidFill>
            <a:latin typeface="PT Sans Narrow"/>
            <a:cs typeface="PT Sans Narrow"/>
          </a:endParaRPr>
        </a:p>
      </dsp:txBody>
      <dsp:txXfrm>
        <a:off x="4760584" y="934810"/>
        <a:ext cx="2071367" cy="1055990"/>
      </dsp:txXfrm>
    </dsp:sp>
    <dsp:sp modelId="{00E736BF-22EA-3442-8C1D-FBD5DDFF3789}">
      <dsp:nvSpPr>
        <dsp:cNvPr id="0" name=""/>
        <dsp:cNvSpPr/>
      </dsp:nvSpPr>
      <dsp:spPr>
        <a:xfrm>
          <a:off x="7054079" y="877683"/>
          <a:ext cx="2185621" cy="1170244"/>
        </a:xfrm>
        <a:prstGeom prst="roundRect">
          <a:avLst/>
        </a:prstGeom>
        <a:solidFill>
          <a:srgbClr val="3366FF">
            <a:alpha val="51000"/>
          </a:srgb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>
              <a:solidFill>
                <a:srgbClr val="FFFFFF"/>
              </a:solidFill>
              <a:latin typeface="PT Sans Narrow"/>
              <a:cs typeface="PT Sans Narrow"/>
            </a:rPr>
            <a:t>Продажи</a:t>
          </a:r>
          <a:endParaRPr lang="en-US" sz="2300" b="1" kern="1200" dirty="0">
            <a:solidFill>
              <a:srgbClr val="FFFFFF"/>
            </a:solidFill>
            <a:latin typeface="PT Sans Narrow"/>
            <a:cs typeface="PT Sans Narrow"/>
          </a:endParaRPr>
        </a:p>
      </dsp:txBody>
      <dsp:txXfrm>
        <a:off x="7111206" y="934810"/>
        <a:ext cx="2071367" cy="1055990"/>
      </dsp:txXfrm>
    </dsp:sp>
    <dsp:sp modelId="{813A2307-8534-2F4A-97EA-2C1367BB86B6}">
      <dsp:nvSpPr>
        <dsp:cNvPr id="0" name=""/>
        <dsp:cNvSpPr/>
      </dsp:nvSpPr>
      <dsp:spPr>
        <a:xfrm>
          <a:off x="9404702" y="877683"/>
          <a:ext cx="2185621" cy="1170244"/>
        </a:xfrm>
        <a:prstGeom prst="roundRect">
          <a:avLst/>
        </a:prstGeom>
        <a:gradFill flip="none" rotWithShape="0">
          <a:gsLst>
            <a:gs pos="0">
              <a:schemeClr val="accent3">
                <a:hueOff val="11250266"/>
                <a:satOff val="-16880"/>
                <a:lumOff val="-2745"/>
                <a:tint val="100000"/>
                <a:shade val="100000"/>
                <a:satMod val="129999"/>
                <a:alpha val="52000"/>
              </a:schemeClr>
            </a:gs>
            <a:gs pos="100000">
              <a:schemeClr val="accent3">
                <a:hueOff val="11250266"/>
                <a:satOff val="-16880"/>
                <a:lumOff val="-2745"/>
                <a:tint val="50000"/>
                <a:shade val="100000"/>
                <a:satMod val="350000"/>
                <a:alpha val="52000"/>
              </a:schemeClr>
            </a:gs>
          </a:gsLst>
          <a:lin ang="16200000" scaled="0"/>
          <a:tileRect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>
              <a:solidFill>
                <a:srgbClr val="FFFFFF"/>
              </a:solidFill>
              <a:latin typeface="PT Sans Narrow"/>
              <a:cs typeface="PT Sans Narrow"/>
            </a:rPr>
            <a:t>Потребитель / </a:t>
          </a:r>
          <a:r>
            <a:rPr lang="ru-RU" sz="2300" b="1" kern="1200" dirty="0" err="1">
              <a:solidFill>
                <a:srgbClr val="FFFFFF"/>
              </a:solidFill>
              <a:latin typeface="PT Sans Narrow"/>
              <a:cs typeface="PT Sans Narrow"/>
            </a:rPr>
            <a:t>Благополучатель</a:t>
          </a:r>
          <a:endParaRPr lang="en-US" sz="2300" b="1" kern="1200" dirty="0">
            <a:solidFill>
              <a:srgbClr val="FFFFFF"/>
            </a:solidFill>
            <a:latin typeface="PT Sans Narrow"/>
            <a:cs typeface="PT Sans Narrow"/>
          </a:endParaRPr>
        </a:p>
      </dsp:txBody>
      <dsp:txXfrm>
        <a:off x="9461829" y="934810"/>
        <a:ext cx="2071367" cy="10559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6C1AB8-4DE3-1A49-AECA-EB7BD7B8A58A}" type="datetimeFigureOut">
              <a:rPr lang="en-US" smtClean="0"/>
              <a:t>03/05/18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F38E97-54A9-384F-AAED-C01EC4D72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646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58624709-6910-48AD-9B64-C2957BDC40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766" y="6064"/>
            <a:ext cx="12192000" cy="6851936"/>
          </a:xfrm>
          <a:prstGeom prst="rect">
            <a:avLst/>
          </a:prstGeom>
        </p:spPr>
      </p:pic>
      <p:sp>
        <p:nvSpPr>
          <p:cNvPr id="16" name="Заголовок 15"/>
          <p:cNvSpPr>
            <a:spLocks noGrp="1"/>
          </p:cNvSpPr>
          <p:nvPr>
            <p:ph type="title"/>
          </p:nvPr>
        </p:nvSpPr>
        <p:spPr>
          <a:xfrm>
            <a:off x="609600" y="5114652"/>
            <a:ext cx="10972800" cy="701731"/>
          </a:xfrm>
          <a:prstGeom prst="rect">
            <a:avLst/>
          </a:prstGeom>
        </p:spPr>
        <p:txBody>
          <a:bodyPr/>
          <a:lstStyle>
            <a:lvl1pPr>
              <a:defRPr sz="4400"/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138899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30581-19DE-4A33-BDAF-B1B20AA74820}" type="datetimeFigureOut">
              <a:rPr lang="ru-RU" smtClean="0"/>
              <a:t>03/05/18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FAB34-2A29-4763-8917-92124BF9684A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016359" cy="701731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15" name="Объект 14"/>
          <p:cNvSpPr>
            <a:spLocks noGrp="1"/>
          </p:cNvSpPr>
          <p:nvPr>
            <p:ph sz="quarter" idx="13"/>
          </p:nvPr>
        </p:nvSpPr>
        <p:spPr>
          <a:xfrm>
            <a:off x="599692" y="1733440"/>
            <a:ext cx="10735715" cy="43835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lang="ru-RU" dirty="0" smtClean="0"/>
            </a:lvl1pPr>
            <a:lvl2pPr>
              <a:defRPr lang="ru-RU" dirty="0" smtClean="0"/>
            </a:lvl2pPr>
            <a:lvl3pPr>
              <a:defRPr lang="ru-RU" dirty="0" smtClean="0"/>
            </a:lvl3pPr>
            <a:lvl4pPr>
              <a:defRPr lang="ru-RU" dirty="0" smtClean="0"/>
            </a:lvl4pPr>
            <a:lvl5pPr>
              <a:defRPr lang="ru-RU" dirty="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094604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30581-19DE-4A33-BDAF-B1B20AA74820}" type="datetimeFigureOut">
              <a:rPr lang="ru-RU" smtClean="0"/>
              <a:t>03/05/18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FAB34-2A29-4763-8917-92124BF9684A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016359" cy="701731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994265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xfrm>
            <a:off x="2416968" y="1151929"/>
            <a:ext cx="7358064" cy="2321720"/>
          </a:xfrm>
          <a:prstGeom prst="rect">
            <a:avLst/>
          </a:prstGeom>
        </p:spPr>
        <p:txBody>
          <a:bodyPr lIns="26789" tIns="26789" rIns="26789" bIns="26789" anchor="b"/>
          <a:lstStyle>
            <a:lvl1pPr defTabSz="778914">
              <a:defRPr sz="56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>
            <a:pPr lvl="0">
              <a:defRPr sz="1800"/>
            </a:pPr>
            <a:r>
              <a:rPr sz="5600"/>
              <a:t>Текст заголовка</a:t>
            </a:r>
          </a:p>
        </p:txBody>
      </p:sp>
      <p:sp>
        <p:nvSpPr>
          <p:cNvPr id="48" name="Shape 48"/>
          <p:cNvSpPr>
            <a:spLocks noGrp="1"/>
          </p:cNvSpPr>
          <p:nvPr>
            <p:ph type="body" idx="1"/>
          </p:nvPr>
        </p:nvSpPr>
        <p:spPr>
          <a:xfrm>
            <a:off x="2720577" y="3964780"/>
            <a:ext cx="7358064" cy="794744"/>
          </a:xfrm>
          <a:prstGeom prst="rect">
            <a:avLst/>
          </a:prstGeom>
        </p:spPr>
        <p:txBody>
          <a:bodyPr lIns="26789" tIns="26789" rIns="26789" bIns="26789"/>
          <a:lstStyle>
            <a:lvl1pPr marL="0" indent="0" algn="ctr" defTabSz="778914">
              <a:spcBef>
                <a:spcPts val="0"/>
              </a:spcBef>
              <a:buSzTx/>
              <a:buFontTx/>
              <a:buNone/>
              <a:defRPr sz="2133"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marL="0" indent="304792" algn="ctr" defTabSz="778914">
              <a:spcBef>
                <a:spcPts val="0"/>
              </a:spcBef>
              <a:buSzTx/>
              <a:buFontTx/>
              <a:buNone/>
              <a:defRPr sz="2133"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marL="0" indent="609585" algn="ctr" defTabSz="778914">
              <a:spcBef>
                <a:spcPts val="0"/>
              </a:spcBef>
              <a:buSzTx/>
              <a:buFontTx/>
              <a:buNone/>
              <a:defRPr sz="2133"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marL="0" indent="914377" algn="ctr" defTabSz="778914">
              <a:spcBef>
                <a:spcPts val="0"/>
              </a:spcBef>
              <a:buSzTx/>
              <a:buFontTx/>
              <a:buNone/>
              <a:defRPr sz="2133"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marL="0" indent="1219170" algn="ctr" defTabSz="778914">
              <a:spcBef>
                <a:spcPts val="0"/>
              </a:spcBef>
              <a:buSzTx/>
              <a:buFontTx/>
              <a:buNone/>
              <a:defRPr sz="2133">
                <a:latin typeface="Helvetica Light"/>
                <a:ea typeface="Helvetica Light"/>
                <a:cs typeface="Helvetica Light"/>
                <a:sym typeface="Helvetica Light"/>
              </a:defRPr>
            </a:lvl5pPr>
          </a:lstStyle>
          <a:p>
            <a:pPr lvl="0">
              <a:defRPr sz="1800"/>
            </a:pPr>
            <a:r>
              <a:rPr sz="2133"/>
              <a:t>Уровень текста 1</a:t>
            </a:r>
          </a:p>
          <a:p>
            <a:pPr lvl="1">
              <a:defRPr sz="1800"/>
            </a:pPr>
            <a:r>
              <a:rPr sz="2133"/>
              <a:t>Уровень текста 2</a:t>
            </a:r>
          </a:p>
          <a:p>
            <a:pPr lvl="2">
              <a:defRPr sz="1800"/>
            </a:pPr>
            <a:r>
              <a:rPr sz="2133"/>
              <a:t>Уровень текста 3</a:t>
            </a:r>
          </a:p>
          <a:p>
            <a:pPr lvl="3">
              <a:defRPr sz="1800"/>
            </a:pPr>
            <a:r>
              <a:rPr sz="2133"/>
              <a:t>Уровень текста 4</a:t>
            </a:r>
          </a:p>
          <a:p>
            <a:pPr lvl="4">
              <a:defRPr sz="1800"/>
            </a:pPr>
            <a:r>
              <a:rPr sz="2133"/>
              <a:t>Уровень текста 5</a:t>
            </a:r>
          </a:p>
        </p:txBody>
      </p:sp>
    </p:spTree>
    <p:extLst>
      <p:ext uri="{BB962C8B-B14F-4D97-AF65-F5344CB8AC3E}">
        <p14:creationId xmlns:p14="http://schemas.microsoft.com/office/powerpoint/2010/main" val="911663760"/>
      </p:ext>
    </p:extLst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2076"/>
            <a:ext cx="10972800" cy="1508125"/>
          </a:xfrm>
          <a:prstGeom prst="rect">
            <a:avLst/>
          </a:prstGeom>
        </p:spPr>
        <p:txBody>
          <a:bodyPr/>
          <a:lstStyle/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525780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/>
          <a:lstStyle/>
          <a:p>
            <a:fld id="{92F0D834-0C6E-C042-9315-D48604A22DFC}" type="datetime2">
              <a:rPr lang="ru-RU" smtClean="0"/>
              <a:t>Thursday, 3 May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ru-RU"/>
              <a:t>Фонд социальных инвестиций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4247"/>
            <a:ext cx="2844800" cy="369332"/>
          </a:xfrm>
        </p:spPr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242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Объект 4">
            <a:extLst>
              <a:ext uri="{FF2B5EF4-FFF2-40B4-BE49-F238E27FC236}">
                <a16:creationId xmlns="" xmlns:a16="http://schemas.microsoft.com/office/drawing/2014/main" id="{46E31FB9-7F50-49B0-8B5E-0BAF1250F8DE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1" y="0"/>
            <a:ext cx="12242801" cy="6858000"/>
          </a:xfrm>
          <a:prstGeom prst="rect">
            <a:avLst/>
          </a:prstGeom>
          <a:noFill/>
        </p:spPr>
      </p:pic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544ED5A-2C78-42EE-8213-5F9F7CFFF7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30581-19DE-4A33-BDAF-B1B20AA74820}" type="datetimeFigureOut">
              <a:rPr lang="ru-RU" smtClean="0"/>
              <a:t>03/05/18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BB19141-1837-4A62-B094-1395E46E97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162B9479-96D7-4611-9C42-F1F8D16D35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FAB34-2A29-4763-8917-92124BF968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9361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ru-RU" sz="4400" kern="1200" dirty="0" smtClean="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ru-RU" sz="4400" kern="1200" dirty="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ru-RU" sz="1800" kern="1200" dirty="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ru-RU" sz="1800" kern="1200" dirty="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ru-RU" sz="1800" kern="1200" dirty="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ru-RU" sz="1800" kern="1200" dirty="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5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Relationship Id="rId3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4.xml"/><Relationship Id="rId2" Type="http://schemas.openxmlformats.org/officeDocument/2006/relationships/diagramData" Target="../diagrams/data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3"/>
          <p:cNvSpPr>
            <a:spLocks noGrp="1"/>
          </p:cNvSpPr>
          <p:nvPr>
            <p:ph type="title"/>
          </p:nvPr>
        </p:nvSpPr>
        <p:spPr>
          <a:xfrm>
            <a:off x="428217" y="4857599"/>
            <a:ext cx="10972800" cy="701731"/>
          </a:xfrm>
        </p:spPr>
        <p:txBody>
          <a:bodyPr/>
          <a:lstStyle/>
          <a:p>
            <a:r>
              <a:rPr lang="ru-RU" dirty="0">
                <a:latin typeface="Arial"/>
                <a:cs typeface="Arial"/>
              </a:rPr>
              <a:t>Бизнес-моделирование</a:t>
            </a:r>
          </a:p>
        </p:txBody>
      </p:sp>
    </p:spTree>
    <p:extLst>
      <p:ext uri="{BB962C8B-B14F-4D97-AF65-F5344CB8AC3E}">
        <p14:creationId xmlns:p14="http://schemas.microsoft.com/office/powerpoint/2010/main" val="1085521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67"/>
          <p:cNvSpPr/>
          <p:nvPr/>
        </p:nvSpPr>
        <p:spPr>
          <a:xfrm>
            <a:off x="7069332" y="1"/>
            <a:ext cx="4833773" cy="584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60959" rIns="60959">
            <a:spAutoFit/>
          </a:bodyPr>
          <a:lstStyle/>
          <a:p>
            <a:pPr>
              <a:buFont typeface="Arial" charset="0"/>
              <a:buChar char="•"/>
            </a:pP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1469" y="3588321"/>
            <a:ext cx="117316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Майкл Скок: «Число бизнес-моделей бесконечно! Задача предпринимателя придумать не только инновационную технологию, но и инновационную бизнес-модель» </a:t>
            </a:r>
            <a:endParaRPr lang="en-US" sz="3200" i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460939" y="292388"/>
            <a:ext cx="2982743" cy="12416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67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Michael </a:t>
            </a:r>
            <a:r>
              <a:rPr lang="en-US" sz="1867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Skok</a:t>
            </a:r>
            <a:r>
              <a:rPr lang="en-US" sz="1867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867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67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венчурный инвестор </a:t>
            </a:r>
          </a:p>
          <a:p>
            <a:r>
              <a:rPr lang="ru-RU" sz="1867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основатель </a:t>
            </a:r>
            <a:r>
              <a:rPr lang="en-US" sz="1867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Startup Secrets</a:t>
            </a:r>
            <a:endParaRPr lang="ru-RU" sz="1867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68" y="219705"/>
            <a:ext cx="3116275" cy="2738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652324"/>
      </p:ext>
    </p:extLst>
  </p:cSld>
  <p:clrMapOvr>
    <a:masterClrMapping/>
  </p:clrMapOvr>
  <p:transition xmlns:p14="http://schemas.microsoft.com/office/powerpoint/2010/main"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145165"/>
            <a:ext cx="98726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Цепочка добавленной стоимости – основа построения бизнес-модели</a:t>
            </a:r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3113335967"/>
              </p:ext>
            </p:extLst>
          </p:nvPr>
        </p:nvGraphicFramePr>
        <p:xfrm>
          <a:off x="474556" y="1817675"/>
          <a:ext cx="11592536" cy="33091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Rectangle 1"/>
          <p:cNvSpPr/>
          <p:nvPr/>
        </p:nvSpPr>
        <p:spPr>
          <a:xfrm>
            <a:off x="1" y="5626893"/>
            <a:ext cx="120670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Долгосрочное благосостояние организации основано на том, что каждый человек или организация в цепочке добавленной стоимости мотивированы через </a:t>
            </a:r>
          </a:p>
          <a:p>
            <a:pPr algn="ctr"/>
            <a:r>
              <a:rPr lang="ru-RU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финансовый доход, социальное воздействие, личное удовлетворение</a:t>
            </a:r>
          </a:p>
        </p:txBody>
      </p:sp>
    </p:spTree>
    <p:extLst>
      <p:ext uri="{BB962C8B-B14F-4D97-AF65-F5344CB8AC3E}">
        <p14:creationId xmlns:p14="http://schemas.microsoft.com/office/powerpoint/2010/main" val="1449109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4023" y="209953"/>
            <a:ext cx="416015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Поставщики</a:t>
            </a:r>
          </a:p>
        </p:txBody>
      </p:sp>
      <p:sp>
        <p:nvSpPr>
          <p:cNvPr id="5" name="Rectangle 4"/>
          <p:cNvSpPr/>
          <p:nvPr/>
        </p:nvSpPr>
        <p:spPr>
          <a:xfrm>
            <a:off x="164023" y="1519909"/>
            <a:ext cx="1129455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0990" indent="-380990">
              <a:lnSpc>
                <a:spcPct val="150000"/>
              </a:lnSpc>
              <a:buFont typeface="Arial"/>
              <a:buChar char="•"/>
            </a:pPr>
            <a:r>
              <a:rPr lang="ru-RU" sz="2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Где брать материалы для производства?</a:t>
            </a:r>
          </a:p>
          <a:p>
            <a:pPr marL="380990" indent="-380990">
              <a:lnSpc>
                <a:spcPct val="150000"/>
              </a:lnSpc>
              <a:buFont typeface="Arial"/>
              <a:buChar char="•"/>
            </a:pPr>
            <a:r>
              <a:rPr lang="ru-RU" sz="2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Сколько вы можете платить за материалы?</a:t>
            </a:r>
          </a:p>
          <a:p>
            <a:pPr marL="380990" indent="-380990">
              <a:lnSpc>
                <a:spcPct val="150000"/>
              </a:lnSpc>
              <a:buFont typeface="Arial"/>
              <a:buChar char="•"/>
            </a:pPr>
            <a:r>
              <a:rPr lang="ru-RU" sz="2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Насколько предлагаемая вами цена является справедливой?</a:t>
            </a:r>
            <a:endParaRPr lang="en-US" sz="2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665473"/>
      </p:ext>
    </p:extLst>
  </p:cSld>
  <p:clrMapOvr>
    <a:masterClrMapping/>
  </p:clrMapOvr>
  <p:transition xmlns:p14="http://schemas.microsoft.com/office/powerpoint/2010/main"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4024" y="109941"/>
            <a:ext cx="416015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Производство</a:t>
            </a:r>
          </a:p>
        </p:txBody>
      </p:sp>
      <p:sp>
        <p:nvSpPr>
          <p:cNvPr id="5" name="Rectangle 4"/>
          <p:cNvSpPr/>
          <p:nvPr/>
        </p:nvSpPr>
        <p:spPr>
          <a:xfrm>
            <a:off x="164024" y="1272137"/>
            <a:ext cx="1185176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Производите ли вы сами продукт или отдаете на аутсорсинг?</a:t>
            </a:r>
          </a:p>
          <a:p>
            <a:endParaRPr lang="ru-RU" sz="2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Если производите сами, то: </a:t>
            </a:r>
          </a:p>
          <a:p>
            <a:pPr marL="380990" indent="-380990">
              <a:buFont typeface="Arial"/>
              <a:buChar char="•"/>
            </a:pP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организовано производство?</a:t>
            </a:r>
          </a:p>
          <a:p>
            <a:pPr marL="380990" indent="-380990">
              <a:buFont typeface="Arial"/>
              <a:buChar char="•"/>
            </a:pP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каких площадях?</a:t>
            </a:r>
          </a:p>
          <a:p>
            <a:pPr marL="380990" indent="-380990">
              <a:buFont typeface="Arial"/>
              <a:buChar char="•"/>
            </a:pP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каком оборудовании? </a:t>
            </a:r>
          </a:p>
          <a:p>
            <a:pPr marL="380990" indent="-380990">
              <a:buFont typeface="Arial"/>
              <a:buChar char="•"/>
            </a:pP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Каким персоналом? </a:t>
            </a:r>
          </a:p>
          <a:p>
            <a:pPr marL="380990" indent="-380990">
              <a:buFont typeface="Arial"/>
              <a:buChar char="•"/>
            </a:pPr>
            <a:endParaRPr lang="ru-RU" sz="2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Если отдаете на аутсорсинг, то:</a:t>
            </a:r>
          </a:p>
          <a:p>
            <a:pPr marL="380990" indent="-380990">
              <a:buFont typeface="Arial"/>
              <a:buChar char="•"/>
            </a:pP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Какие требования к компании – производителю?</a:t>
            </a:r>
          </a:p>
          <a:p>
            <a:pPr marL="380990" indent="-380990">
              <a:buFont typeface="Arial"/>
              <a:buChar char="•"/>
            </a:pP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Стоимость закупки у производителя?</a:t>
            </a:r>
          </a:p>
          <a:p>
            <a:pPr marL="380990" indent="-380990">
              <a:buFont typeface="Arial"/>
              <a:buChar char="•"/>
            </a:pP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Является ли процесс производства прибыльным для производителя?</a:t>
            </a:r>
          </a:p>
        </p:txBody>
      </p:sp>
    </p:spTree>
    <p:extLst>
      <p:ext uri="{BB962C8B-B14F-4D97-AF65-F5344CB8AC3E}">
        <p14:creationId xmlns:p14="http://schemas.microsoft.com/office/powerpoint/2010/main" val="1729476247"/>
      </p:ext>
    </p:extLst>
  </p:cSld>
  <p:clrMapOvr>
    <a:masterClrMapping/>
  </p:clrMapOvr>
  <p:transition xmlns:p14="http://schemas.microsoft.com/office/powerpoint/2010/main"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6884" y="232832"/>
            <a:ext cx="72369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Логистика</a:t>
            </a:r>
          </a:p>
        </p:txBody>
      </p:sp>
      <p:sp>
        <p:nvSpPr>
          <p:cNvPr id="5" name="Rectangle 4"/>
          <p:cNvSpPr/>
          <p:nvPr/>
        </p:nvSpPr>
        <p:spPr>
          <a:xfrm>
            <a:off x="206885" y="1278829"/>
            <a:ext cx="11037377" cy="4195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Каким образом продукт поступает к потребителю?</a:t>
            </a:r>
          </a:p>
          <a:p>
            <a:endParaRPr lang="ru-RU" sz="2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Если перевозите сами, то:</a:t>
            </a:r>
          </a:p>
          <a:p>
            <a:pPr marL="380990" indent="-380990">
              <a:buFont typeface="Arial"/>
              <a:buChar char="•"/>
            </a:pPr>
            <a:r>
              <a:rPr lang="ru-RU" sz="2133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Каким видом транспорта? </a:t>
            </a:r>
          </a:p>
          <a:p>
            <a:pPr marL="380990" indent="-380990">
              <a:buFont typeface="Arial"/>
              <a:buChar char="•"/>
            </a:pPr>
            <a:r>
              <a:rPr lang="ru-RU" sz="2133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Где берете транспорт? Покупка? Лизинг? Аренда?</a:t>
            </a:r>
          </a:p>
          <a:p>
            <a:pPr marL="380990" indent="-380990">
              <a:buFont typeface="Arial"/>
              <a:buChar char="•"/>
            </a:pPr>
            <a:r>
              <a:rPr lang="ru-RU" sz="2133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Какие требуются таможенные процедуры? Как планируете организовать их прохождение</a:t>
            </a:r>
            <a:r>
              <a:rPr lang="ru-RU" sz="2133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380990" indent="-380990">
              <a:buFont typeface="Arial"/>
              <a:buChar char="•"/>
            </a:pPr>
            <a:endParaRPr lang="ru-RU" sz="2133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Если заказываете у компании – перевозчика, то: </a:t>
            </a:r>
          </a:p>
          <a:p>
            <a:pPr marL="380990" indent="-380990">
              <a:buFont typeface="Arial"/>
              <a:buChar char="•"/>
            </a:pPr>
            <a:r>
              <a:rPr lang="ru-RU" sz="2133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Требования к компании?</a:t>
            </a:r>
          </a:p>
          <a:p>
            <a:pPr marL="380990" indent="-380990">
              <a:buFont typeface="Arial"/>
              <a:buChar char="•"/>
            </a:pPr>
            <a:r>
              <a:rPr lang="ru-RU" sz="2133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Объемы перевозок? </a:t>
            </a:r>
          </a:p>
          <a:p>
            <a:pPr marL="380990" indent="-380990">
              <a:buFont typeface="Arial"/>
              <a:buChar char="•"/>
            </a:pPr>
            <a:r>
              <a:rPr lang="ru-RU" sz="2133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Условия договора? Насколько эти условия интересны перевозчику?</a:t>
            </a:r>
          </a:p>
        </p:txBody>
      </p:sp>
    </p:spTree>
    <p:extLst>
      <p:ext uri="{BB962C8B-B14F-4D97-AF65-F5344CB8AC3E}">
        <p14:creationId xmlns:p14="http://schemas.microsoft.com/office/powerpoint/2010/main" val="3083049913"/>
      </p:ext>
    </p:extLst>
  </p:cSld>
  <p:clrMapOvr>
    <a:masterClrMapping/>
  </p:clrMapOvr>
  <p:transition xmlns:p14="http://schemas.microsoft.com/office/powerpoint/2010/main"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5822" y="161395"/>
            <a:ext cx="416015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Продажи</a:t>
            </a:r>
          </a:p>
        </p:txBody>
      </p:sp>
      <p:sp>
        <p:nvSpPr>
          <p:cNvPr id="5" name="Rectangle 4"/>
          <p:cNvSpPr/>
          <p:nvPr/>
        </p:nvSpPr>
        <p:spPr>
          <a:xfrm>
            <a:off x="245820" y="862862"/>
            <a:ext cx="4883393" cy="50568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продавать товар?</a:t>
            </a:r>
          </a:p>
          <a:p>
            <a:pPr marL="380990" indent="-380990">
              <a:buFont typeface="Arial"/>
              <a:buChar char="•"/>
            </a:pPr>
            <a:r>
              <a:rPr lang="ru-RU" sz="2133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Прямые продажи </a:t>
            </a:r>
          </a:p>
          <a:p>
            <a:pPr marL="380990" indent="-380990">
              <a:buFont typeface="Arial"/>
              <a:buChar char="•"/>
            </a:pPr>
            <a:r>
              <a:rPr lang="ru-RU" sz="2133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Интернет-магазины</a:t>
            </a:r>
          </a:p>
          <a:p>
            <a:pPr marL="380990" indent="-380990">
              <a:buFont typeface="Arial"/>
              <a:buChar char="•"/>
            </a:pPr>
            <a:r>
              <a:rPr lang="ru-RU" sz="2133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Супермаркеты</a:t>
            </a:r>
          </a:p>
          <a:p>
            <a:pPr marL="380990" indent="-380990">
              <a:buFont typeface="Arial"/>
              <a:buChar char="•"/>
            </a:pPr>
            <a:r>
              <a:rPr lang="ru-RU" sz="2133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Агенты</a:t>
            </a:r>
          </a:p>
          <a:p>
            <a:pPr marL="380990" indent="-380990">
              <a:buFont typeface="Arial"/>
              <a:buChar char="•"/>
            </a:pPr>
            <a:r>
              <a:rPr lang="ru-RU" sz="2133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Оптовики</a:t>
            </a:r>
          </a:p>
          <a:p>
            <a:endParaRPr lang="ru-RU" sz="2133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133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Какая разница между ценой, по</a:t>
            </a:r>
          </a:p>
          <a:p>
            <a:r>
              <a:rPr lang="ru-RU" sz="2133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которой вы продаете товары им, и</a:t>
            </a:r>
          </a:p>
          <a:p>
            <a:r>
              <a:rPr lang="ru-RU" sz="2133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ценой, по которой они могут продать товар потребителю?</a:t>
            </a:r>
          </a:p>
          <a:p>
            <a:endParaRPr lang="ru-RU" sz="2133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133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Размер маржи по данному продукту по сравнению с другими продуктами?</a:t>
            </a:r>
          </a:p>
        </p:txBody>
      </p:sp>
      <p:sp>
        <p:nvSpPr>
          <p:cNvPr id="2" name="Rectangle 1"/>
          <p:cNvSpPr/>
          <p:nvPr/>
        </p:nvSpPr>
        <p:spPr>
          <a:xfrm>
            <a:off x="245820" y="5888639"/>
            <a:ext cx="71265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Какая стоимость привлечения клиента?</a:t>
            </a:r>
          </a:p>
          <a:p>
            <a:r>
              <a:rPr lang="ru-RU" sz="2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Какая стоимость удержания клиента?</a:t>
            </a:r>
            <a:endParaRPr lang="en-US" sz="24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одержимое 2">
            <a:extLst>
              <a:ext uri="{FF2B5EF4-FFF2-40B4-BE49-F238E27FC236}">
                <a16:creationId xmlns="" xmlns:a16="http://schemas.microsoft.com/office/drawing/2014/main" id="{FE81B444-F40C-854B-8391-41310607AC24}"/>
              </a:ext>
            </a:extLst>
          </p:cNvPr>
          <p:cNvSpPr txBox="1">
            <a:spLocks/>
          </p:cNvSpPr>
          <p:nvPr/>
        </p:nvSpPr>
        <p:spPr>
          <a:xfrm>
            <a:off x="5429249" y="1039026"/>
            <a:ext cx="5781322" cy="1321252"/>
          </a:xfrm>
          <a:prstGeom prst="rect">
            <a:avLst/>
          </a:prstGeom>
        </p:spPr>
        <p:txBody>
          <a:bodyPr lIns="35719" tIns="35719" rIns="35719" bIns="35719">
            <a:noAutofit/>
          </a:bodyPr>
          <a:lstStyle>
            <a:lvl1pPr marL="0" indent="0" algn="ctr" defTabSz="584200">
              <a:spcBef>
                <a:spcPts val="0"/>
              </a:spcBef>
              <a:buSzTx/>
              <a:buFontTx/>
              <a:buNone/>
              <a:defRPr sz="1600"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marL="0" indent="228600" algn="ctr" defTabSz="584200">
              <a:spcBef>
                <a:spcPts val="0"/>
              </a:spcBef>
              <a:buSzTx/>
              <a:buFontTx/>
              <a:buNone/>
              <a:defRPr sz="1600"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marL="0" indent="457200" algn="ctr" defTabSz="584200">
              <a:spcBef>
                <a:spcPts val="0"/>
              </a:spcBef>
              <a:buSzTx/>
              <a:buFontTx/>
              <a:buNone/>
              <a:defRPr sz="1600"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marL="0" indent="685800" algn="ctr" defTabSz="584200">
              <a:spcBef>
                <a:spcPts val="0"/>
              </a:spcBef>
              <a:buSzTx/>
              <a:buFontTx/>
              <a:buNone/>
              <a:defRPr sz="1600"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marL="0" indent="914400" algn="ctr" defTabSz="584200">
              <a:spcBef>
                <a:spcPts val="0"/>
              </a:spcBef>
              <a:buSzTx/>
              <a:buFontTx/>
              <a:buNone/>
              <a:defRPr sz="1600">
                <a:latin typeface="Helvetica Light"/>
                <a:ea typeface="Helvetica Light"/>
                <a:cs typeface="Helvetica Light"/>
                <a:sym typeface="Helvetica Light"/>
              </a:defRPr>
            </a:lvl5pPr>
            <a:lvl6pPr marL="2651760" indent="-365760" defTabSz="457200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Calibri"/>
                <a:ea typeface="Calibri"/>
                <a:cs typeface="Calibri"/>
                <a:sym typeface="Calibri"/>
              </a:defRPr>
            </a:lvl6pPr>
            <a:lvl7pPr marL="3108960" indent="-365760" defTabSz="457200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Calibri"/>
                <a:ea typeface="Calibri"/>
                <a:cs typeface="Calibri"/>
                <a:sym typeface="Calibri"/>
              </a:defRPr>
            </a:lvl7pPr>
            <a:lvl8pPr marL="3566159" indent="-365759" defTabSz="457200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Calibri"/>
                <a:ea typeface="Calibri"/>
                <a:cs typeface="Calibri"/>
                <a:sym typeface="Calibri"/>
              </a:defRPr>
            </a:lvl8pPr>
            <a:lvl9pPr marL="4023359" indent="-365759" defTabSz="457200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l"/>
            <a:r>
              <a:rPr lang="ru-RU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выборе каналов продаж важно знать параметры канала:</a:t>
            </a:r>
          </a:p>
          <a:p>
            <a:pPr lvl="1" algn="l"/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Средняя конверсия по рынку </a:t>
            </a:r>
          </a:p>
          <a:p>
            <a:pPr lvl="1" algn="l"/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Средняя конверсия по каналу </a:t>
            </a:r>
          </a:p>
          <a:p>
            <a:pPr lvl="1" algn="l"/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Стоимость привлечения 1 клиента</a:t>
            </a:r>
          </a:p>
          <a:p>
            <a:pPr algn="l"/>
            <a:endParaRPr lang="ru-RU" sz="2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6">
            <a:extLst>
              <a:ext uri="{FF2B5EF4-FFF2-40B4-BE49-F238E27FC236}">
                <a16:creationId xmlns="" xmlns:a16="http://schemas.microsoft.com/office/drawing/2014/main" id="{9DAFDF47-9AE0-2C44-9FE9-AB878E811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8826" l="179" r="90000"/>
                    </a14:imgEffect>
                    <a14:imgEffect>
                      <a14:saturation sat="66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033494" y="3647780"/>
            <a:ext cx="3425065" cy="284662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5FA728E9-B3E5-1F47-A568-4CC342EAC8CF}"/>
              </a:ext>
            </a:extLst>
          </p:cNvPr>
          <p:cNvSpPr txBox="1"/>
          <p:nvPr/>
        </p:nvSpPr>
        <p:spPr>
          <a:xfrm>
            <a:off x="5429249" y="2652426"/>
            <a:ext cx="5006195" cy="748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133" b="1" i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Конверсия = число покупателей / число посетивших сайт </a:t>
            </a:r>
            <a:r>
              <a:rPr lang="en-US" sz="2133" b="1" i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*100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CDBB4130-988B-614C-A261-B7E3417BF67A}"/>
              </a:ext>
            </a:extLst>
          </p:cNvPr>
          <p:cNvSpPr txBox="1"/>
          <p:nvPr/>
        </p:nvSpPr>
        <p:spPr>
          <a:xfrm>
            <a:off x="10084861" y="6261274"/>
            <a:ext cx="21071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Конверсия в Интернете – 1%</a:t>
            </a:r>
            <a:endParaRPr lang="en-US" sz="1600" i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E76B2507-83F9-254C-B05B-C4752C272F2A}"/>
              </a:ext>
            </a:extLst>
          </p:cNvPr>
          <p:cNvSpPr txBox="1"/>
          <p:nvPr/>
        </p:nvSpPr>
        <p:spPr>
          <a:xfrm>
            <a:off x="9166148" y="4118971"/>
            <a:ext cx="2356440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67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внимание</a:t>
            </a:r>
            <a:endParaRPr lang="en-US" sz="1867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2B9D0361-0BF7-6540-A67D-831A7245D4D3}"/>
              </a:ext>
            </a:extLst>
          </p:cNvPr>
          <p:cNvSpPr txBox="1"/>
          <p:nvPr/>
        </p:nvSpPr>
        <p:spPr>
          <a:xfrm>
            <a:off x="8922016" y="4864225"/>
            <a:ext cx="2488747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67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интерес</a:t>
            </a:r>
            <a:endParaRPr lang="en-US" sz="1867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4EC19DC9-A33A-BD43-A659-6F9D6425E085}"/>
              </a:ext>
            </a:extLst>
          </p:cNvPr>
          <p:cNvSpPr txBox="1"/>
          <p:nvPr/>
        </p:nvSpPr>
        <p:spPr>
          <a:xfrm>
            <a:off x="8707524" y="5417343"/>
            <a:ext cx="2488747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67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желание</a:t>
            </a:r>
            <a:endParaRPr lang="en-US" sz="1867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00680A29-4796-8949-BC85-E2E69D77EA16}"/>
              </a:ext>
            </a:extLst>
          </p:cNvPr>
          <p:cNvSpPr txBox="1"/>
          <p:nvPr/>
        </p:nvSpPr>
        <p:spPr>
          <a:xfrm>
            <a:off x="8600926" y="5996225"/>
            <a:ext cx="2488747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67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действие</a:t>
            </a:r>
            <a:endParaRPr lang="en-US" sz="1867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88466D4B-4B4E-F14A-9185-EBE04834E0D7}"/>
              </a:ext>
            </a:extLst>
          </p:cNvPr>
          <p:cNvSpPr txBox="1"/>
          <p:nvPr/>
        </p:nvSpPr>
        <p:spPr>
          <a:xfrm>
            <a:off x="10084861" y="3237411"/>
            <a:ext cx="2107139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67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Воронка продаж</a:t>
            </a:r>
            <a:endParaRPr lang="en-US" sz="1867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8068612"/>
      </p:ext>
    </p:extLst>
  </p:cSld>
  <p:clrMapOvr>
    <a:masterClrMapping/>
  </p:clrMapOvr>
  <p:transition xmlns:p14="http://schemas.microsoft.com/office/powerpoint/2010/main"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>
            <a:extLst>
              <a:ext uri="{FF2B5EF4-FFF2-40B4-BE49-F238E27FC236}">
                <a16:creationId xmlns="" xmlns:a16="http://schemas.microsoft.com/office/drawing/2014/main" id="{647FB6A2-5151-B046-B9F1-77C43DDAF0A2}"/>
              </a:ext>
            </a:extLst>
          </p:cNvPr>
          <p:cNvSpPr/>
          <p:nvPr/>
        </p:nvSpPr>
        <p:spPr>
          <a:xfrm>
            <a:off x="164401" y="115101"/>
            <a:ext cx="71936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Клиенты: покупатели, </a:t>
            </a:r>
            <a:r>
              <a:rPr lang="ru-RU" sz="2800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благополучатели</a:t>
            </a:r>
            <a:endParaRPr lang="ru-RU" sz="28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15">
            <a:extLst>
              <a:ext uri="{FF2B5EF4-FFF2-40B4-BE49-F238E27FC236}">
                <a16:creationId xmlns="" xmlns:a16="http://schemas.microsoft.com/office/drawing/2014/main" id="{9C6AD3B7-E783-6046-8D5D-2BB527B1BC8A}"/>
              </a:ext>
            </a:extLst>
          </p:cNvPr>
          <p:cNvSpPr/>
          <p:nvPr/>
        </p:nvSpPr>
        <p:spPr>
          <a:xfrm>
            <a:off x="239221" y="1078104"/>
            <a:ext cx="8179500" cy="1685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Какие отношения с каждым из сегментов?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Этого ли они ожидают? Все ли их устраивает?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 сколько обходится удовлетворенность клиентов? </a:t>
            </a:r>
            <a:endParaRPr lang="en-US" sz="2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9">
            <a:extLst>
              <a:ext uri="{FF2B5EF4-FFF2-40B4-BE49-F238E27FC236}">
                <a16:creationId xmlns="" xmlns:a16="http://schemas.microsoft.com/office/drawing/2014/main" id="{5CD76A64-D4D3-1144-AAAB-EAE82F32B5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4734" y="3945746"/>
            <a:ext cx="1831525" cy="1018917"/>
          </a:xfrm>
          <a:prstGeom prst="rect">
            <a:avLst/>
          </a:prstGeom>
        </p:spPr>
      </p:pic>
      <p:pic>
        <p:nvPicPr>
          <p:cNvPr id="12" name="Picture 20">
            <a:extLst>
              <a:ext uri="{FF2B5EF4-FFF2-40B4-BE49-F238E27FC236}">
                <a16:creationId xmlns="" xmlns:a16="http://schemas.microsoft.com/office/drawing/2014/main" id="{1BEB5C84-6FA6-5949-9777-3E3BF170AA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79782" y="3999324"/>
            <a:ext cx="2377111" cy="971666"/>
          </a:xfrm>
          <a:prstGeom prst="rect">
            <a:avLst/>
          </a:prstGeom>
        </p:spPr>
      </p:pic>
      <p:sp>
        <p:nvSpPr>
          <p:cNvPr id="13" name="Rectangle 22">
            <a:extLst>
              <a:ext uri="{FF2B5EF4-FFF2-40B4-BE49-F238E27FC236}">
                <a16:creationId xmlns="" xmlns:a16="http://schemas.microsoft.com/office/drawing/2014/main" id="{FC081104-0FC4-E245-988A-A2CCEAB51CBD}"/>
              </a:ext>
            </a:extLst>
          </p:cNvPr>
          <p:cNvSpPr/>
          <p:nvPr/>
        </p:nvSpPr>
        <p:spPr>
          <a:xfrm>
            <a:off x="5179313" y="3339096"/>
            <a:ext cx="62775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Насколько Вам дорог клиент?</a:t>
            </a:r>
          </a:p>
        </p:txBody>
      </p:sp>
      <p:sp>
        <p:nvSpPr>
          <p:cNvPr id="14" name="Rectangle 23">
            <a:extLst>
              <a:ext uri="{FF2B5EF4-FFF2-40B4-BE49-F238E27FC236}">
                <a16:creationId xmlns="" xmlns:a16="http://schemas.microsoft.com/office/drawing/2014/main" id="{30997E69-D15F-A84D-B41B-0D4363DAE2C4}"/>
              </a:ext>
            </a:extLst>
          </p:cNvPr>
          <p:cNvSpPr/>
          <p:nvPr/>
        </p:nvSpPr>
        <p:spPr>
          <a:xfrm>
            <a:off x="5179313" y="5131524"/>
            <a:ext cx="3239408" cy="954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3" lvl="1"/>
            <a:r>
              <a:rPr lang="ru-RU" sz="1867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уровня консультантов</a:t>
            </a:r>
          </a:p>
          <a:p>
            <a:pPr marL="17463" lvl="1"/>
            <a:r>
              <a:rPr lang="ru-RU" sz="1867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Больше 15 экзаменов</a:t>
            </a:r>
          </a:p>
          <a:p>
            <a:pPr marL="17463" lvl="1"/>
            <a:r>
              <a:rPr lang="ru-RU" sz="1867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Мастера спорта </a:t>
            </a:r>
          </a:p>
        </p:txBody>
      </p:sp>
      <p:sp>
        <p:nvSpPr>
          <p:cNvPr id="15" name="Rectangle 24">
            <a:extLst>
              <a:ext uri="{FF2B5EF4-FFF2-40B4-BE49-F238E27FC236}">
                <a16:creationId xmlns="" xmlns:a16="http://schemas.microsoft.com/office/drawing/2014/main" id="{C46A8FFF-D9A5-8244-98A9-6C3C7A0EE5D3}"/>
              </a:ext>
            </a:extLst>
          </p:cNvPr>
          <p:cNvSpPr/>
          <p:nvPr/>
        </p:nvSpPr>
        <p:spPr>
          <a:xfrm>
            <a:off x="9079782" y="5131524"/>
            <a:ext cx="2986711" cy="12416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817" lvl="1" indent="-14817"/>
            <a:r>
              <a:rPr lang="ru-RU" sz="1867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Сергей Галицкий: «Пусть лучше полы будут грязные, но будут продукты»</a:t>
            </a:r>
          </a:p>
        </p:txBody>
      </p:sp>
    </p:spTree>
    <p:extLst>
      <p:ext uri="{BB962C8B-B14F-4D97-AF65-F5344CB8AC3E}">
        <p14:creationId xmlns:p14="http://schemas.microsoft.com/office/powerpoint/2010/main" val="2899502145"/>
      </p:ext>
    </p:extLst>
  </p:cSld>
  <p:clrMapOvr>
    <a:masterClrMapping/>
  </p:clrMapOvr>
  <p:transition xmlns:p14="http://schemas.microsoft.com/office/powerpoint/2010/main"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7233" y="250993"/>
            <a:ext cx="70255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Партнерская сеть</a:t>
            </a:r>
            <a:endParaRPr lang="ru-RU" sz="32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318954096"/>
              </p:ext>
            </p:extLst>
          </p:nvPr>
        </p:nvGraphicFramePr>
        <p:xfrm>
          <a:off x="441831" y="2672759"/>
          <a:ext cx="11592536" cy="29256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441831" y="5892618"/>
            <a:ext cx="2275848" cy="544828"/>
          </a:xfrm>
          <a:prstGeom prst="roundRect">
            <a:avLst/>
          </a:prstGeom>
          <a:noFill/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0959" tIns="60959" rIns="60959" bIns="60959" numCol="1" spcCol="38100" rtlCol="0" anchor="ctr">
            <a:spAutoFit/>
          </a:bodyPr>
          <a:lstStyle/>
          <a:p>
            <a:pPr defTabSz="609585" latinLnBrk="1" hangingPunct="0"/>
            <a:endParaRPr lang="en-US" sz="2400">
              <a:solidFill>
                <a:schemeClr val="bg1">
                  <a:lumMod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813275" y="1791102"/>
            <a:ext cx="2275848" cy="544828"/>
          </a:xfrm>
          <a:prstGeom prst="roundRect">
            <a:avLst/>
          </a:prstGeom>
          <a:noFill/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0959" tIns="60959" rIns="60959" bIns="60959" numCol="1" spcCol="38100" rtlCol="0" anchor="ctr">
            <a:spAutoFit/>
          </a:bodyPr>
          <a:lstStyle/>
          <a:p>
            <a:pPr defTabSz="609585" latinLnBrk="1" hangingPunct="0"/>
            <a:endParaRPr lang="en-US" sz="2400">
              <a:solidFill>
                <a:schemeClr val="bg1">
                  <a:lumMod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089123" y="5892618"/>
            <a:ext cx="2275848" cy="544828"/>
          </a:xfrm>
          <a:prstGeom prst="roundRect">
            <a:avLst/>
          </a:prstGeom>
          <a:noFill/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0959" tIns="60959" rIns="60959" bIns="60959" numCol="1" spcCol="38100" rtlCol="0" anchor="ctr">
            <a:spAutoFit/>
          </a:bodyPr>
          <a:lstStyle/>
          <a:p>
            <a:pPr defTabSz="609585" latinLnBrk="1" hangingPunct="0"/>
            <a:endParaRPr lang="en-US" sz="2400">
              <a:solidFill>
                <a:schemeClr val="bg1">
                  <a:lumMod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7500683" y="1774216"/>
            <a:ext cx="2275848" cy="544828"/>
          </a:xfrm>
          <a:prstGeom prst="roundRect">
            <a:avLst/>
          </a:prstGeom>
          <a:noFill/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0959" tIns="60959" rIns="60959" bIns="60959" numCol="1" spcCol="38100" rtlCol="0" anchor="ctr">
            <a:spAutoFit/>
          </a:bodyPr>
          <a:lstStyle/>
          <a:p>
            <a:pPr defTabSz="609585" latinLnBrk="1" hangingPunct="0"/>
            <a:endParaRPr lang="en-US" sz="2400">
              <a:solidFill>
                <a:schemeClr val="bg1">
                  <a:lumMod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9776531" y="5877347"/>
            <a:ext cx="2275848" cy="544828"/>
          </a:xfrm>
          <a:prstGeom prst="roundRect">
            <a:avLst/>
          </a:prstGeom>
          <a:noFill/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0959" tIns="60959" rIns="60959" bIns="60959" numCol="1" spcCol="38100" rtlCol="0" anchor="ctr">
            <a:spAutoFit/>
          </a:bodyPr>
          <a:lstStyle/>
          <a:p>
            <a:pPr defTabSz="609585" latinLnBrk="1" hangingPunct="0"/>
            <a:endParaRPr lang="en-US" sz="2400">
              <a:solidFill>
                <a:schemeClr val="bg1">
                  <a:lumMod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1361238" y="4710822"/>
            <a:ext cx="4420" cy="887548"/>
          </a:xfrm>
          <a:prstGeom prst="straightConnector1">
            <a:avLst/>
          </a:prstGeom>
          <a:noFill/>
          <a:ln w="25400" cap="flat">
            <a:solidFill>
              <a:srgbClr val="4F81BD"/>
            </a:solidFill>
            <a:prstDash val="solid"/>
            <a:bevel/>
            <a:tailEnd type="arrow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6" name="Straight Arrow Connector 15"/>
          <p:cNvCxnSpPr/>
          <p:nvPr/>
        </p:nvCxnSpPr>
        <p:spPr>
          <a:xfrm>
            <a:off x="1625135" y="4710822"/>
            <a:ext cx="0" cy="887548"/>
          </a:xfrm>
          <a:prstGeom prst="straightConnector1">
            <a:avLst/>
          </a:prstGeom>
          <a:noFill/>
          <a:ln w="25400" cap="flat">
            <a:solidFill>
              <a:srgbClr val="4F81BD"/>
            </a:solidFill>
            <a:prstDash val="solid"/>
            <a:bevel/>
            <a:tailEnd type="arrow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7" name="Straight Arrow Connector 16"/>
          <p:cNvCxnSpPr/>
          <p:nvPr/>
        </p:nvCxnSpPr>
        <p:spPr>
          <a:xfrm flipV="1">
            <a:off x="3776819" y="2672759"/>
            <a:ext cx="4420" cy="887548"/>
          </a:xfrm>
          <a:prstGeom prst="straightConnector1">
            <a:avLst/>
          </a:prstGeom>
          <a:noFill/>
          <a:ln w="25400" cap="flat">
            <a:solidFill>
              <a:srgbClr val="4F81BD"/>
            </a:solidFill>
            <a:prstDash val="solid"/>
            <a:bevel/>
            <a:tailEnd type="arrow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8" name="Straight Arrow Connector 17"/>
          <p:cNvCxnSpPr/>
          <p:nvPr/>
        </p:nvCxnSpPr>
        <p:spPr>
          <a:xfrm>
            <a:off x="4040716" y="2672759"/>
            <a:ext cx="0" cy="887548"/>
          </a:xfrm>
          <a:prstGeom prst="straightConnector1">
            <a:avLst/>
          </a:prstGeom>
          <a:noFill/>
          <a:ln w="25400" cap="flat">
            <a:solidFill>
              <a:srgbClr val="4F81BD"/>
            </a:solidFill>
            <a:prstDash val="solid"/>
            <a:bevel/>
            <a:tailEnd type="arrow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9" name="Straight Arrow Connector 18"/>
          <p:cNvCxnSpPr/>
          <p:nvPr/>
        </p:nvCxnSpPr>
        <p:spPr>
          <a:xfrm flipV="1">
            <a:off x="6125769" y="4710822"/>
            <a:ext cx="4420" cy="887548"/>
          </a:xfrm>
          <a:prstGeom prst="straightConnector1">
            <a:avLst/>
          </a:prstGeom>
          <a:noFill/>
          <a:ln w="25400" cap="flat">
            <a:solidFill>
              <a:srgbClr val="4F81BD"/>
            </a:solidFill>
            <a:prstDash val="solid"/>
            <a:bevel/>
            <a:tailEnd type="arrow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0" name="Straight Arrow Connector 19"/>
          <p:cNvCxnSpPr/>
          <p:nvPr/>
        </p:nvCxnSpPr>
        <p:spPr>
          <a:xfrm>
            <a:off x="6389665" y="4710822"/>
            <a:ext cx="0" cy="887548"/>
          </a:xfrm>
          <a:prstGeom prst="straightConnector1">
            <a:avLst/>
          </a:prstGeom>
          <a:noFill/>
          <a:ln w="25400" cap="flat">
            <a:solidFill>
              <a:srgbClr val="4F81BD"/>
            </a:solidFill>
            <a:prstDash val="solid"/>
            <a:bevel/>
            <a:tailEnd type="arrow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1" name="Straight Arrow Connector 20"/>
          <p:cNvCxnSpPr/>
          <p:nvPr/>
        </p:nvCxnSpPr>
        <p:spPr>
          <a:xfrm flipV="1">
            <a:off x="8502031" y="2630181"/>
            <a:ext cx="4420" cy="887548"/>
          </a:xfrm>
          <a:prstGeom prst="straightConnector1">
            <a:avLst/>
          </a:prstGeom>
          <a:noFill/>
          <a:ln w="25400" cap="flat">
            <a:solidFill>
              <a:srgbClr val="4F81BD"/>
            </a:solidFill>
            <a:prstDash val="solid"/>
            <a:bevel/>
            <a:tailEnd type="arrow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2" name="Straight Arrow Connector 21"/>
          <p:cNvCxnSpPr/>
          <p:nvPr/>
        </p:nvCxnSpPr>
        <p:spPr>
          <a:xfrm>
            <a:off x="8765928" y="2630181"/>
            <a:ext cx="0" cy="887548"/>
          </a:xfrm>
          <a:prstGeom prst="straightConnector1">
            <a:avLst/>
          </a:prstGeom>
          <a:noFill/>
          <a:ln w="25400" cap="flat">
            <a:solidFill>
              <a:srgbClr val="4F81BD"/>
            </a:solidFill>
            <a:prstDash val="solid"/>
            <a:bevel/>
            <a:tailEnd type="arrow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3" name="Straight Arrow Connector 22"/>
          <p:cNvCxnSpPr/>
          <p:nvPr/>
        </p:nvCxnSpPr>
        <p:spPr>
          <a:xfrm flipV="1">
            <a:off x="10864637" y="4710822"/>
            <a:ext cx="4420" cy="887548"/>
          </a:xfrm>
          <a:prstGeom prst="straightConnector1">
            <a:avLst/>
          </a:prstGeom>
          <a:noFill/>
          <a:ln w="25400" cap="flat">
            <a:solidFill>
              <a:srgbClr val="4F81BD"/>
            </a:solidFill>
            <a:prstDash val="solid"/>
            <a:bevel/>
            <a:tailEnd type="arrow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4" name="Straight Arrow Connector 23"/>
          <p:cNvCxnSpPr/>
          <p:nvPr/>
        </p:nvCxnSpPr>
        <p:spPr>
          <a:xfrm>
            <a:off x="11128533" y="4710822"/>
            <a:ext cx="0" cy="887548"/>
          </a:xfrm>
          <a:prstGeom prst="straightConnector1">
            <a:avLst/>
          </a:prstGeom>
          <a:noFill/>
          <a:ln w="25400" cap="flat">
            <a:solidFill>
              <a:srgbClr val="4F81BD"/>
            </a:solidFill>
            <a:prstDash val="solid"/>
            <a:bevel/>
            <a:tailEnd type="arrow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5" name="TextBox 24"/>
          <p:cNvSpPr txBox="1"/>
          <p:nvPr/>
        </p:nvSpPr>
        <p:spPr>
          <a:xfrm>
            <a:off x="95598" y="4861021"/>
            <a:ext cx="1106191" cy="32822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0959" tIns="60959" rIns="60959" bIns="60959" numCol="1" spcCol="38100" rtlCol="0" anchor="t">
            <a:spAutoFit/>
          </a:bodyPr>
          <a:lstStyle/>
          <a:p>
            <a:pPr defTabSz="609585" latinLnBrk="1" hangingPunct="0"/>
            <a:r>
              <a:rPr lang="ru-RU" sz="1333" dirty="0">
                <a:solidFill>
                  <a:schemeClr val="bg1">
                    <a:lumMod val="50000"/>
                  </a:schemeClr>
                </a:solidFill>
                <a:latin typeface="PT Sans Narrow"/>
                <a:ea typeface="Calibri"/>
                <a:cs typeface="PT Sans Narrow"/>
                <a:sym typeface="Calibri"/>
              </a:rPr>
              <a:t>Что дают?</a:t>
            </a:r>
            <a:endParaRPr lang="en-US" sz="1333" dirty="0">
              <a:solidFill>
                <a:schemeClr val="bg1">
                  <a:lumMod val="50000"/>
                </a:schemeClr>
              </a:solidFill>
              <a:latin typeface="PT Sans Narrow"/>
              <a:ea typeface="Calibri"/>
              <a:cs typeface="PT Sans Narrow"/>
              <a:sym typeface="Calibri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707085" y="5076258"/>
            <a:ext cx="1106191" cy="32822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0959" tIns="60959" rIns="60959" bIns="60959" numCol="1" spcCol="38100" rtlCol="0" anchor="t">
            <a:spAutoFit/>
          </a:bodyPr>
          <a:lstStyle/>
          <a:p>
            <a:pPr defTabSz="609585" latinLnBrk="1" hangingPunct="0"/>
            <a:r>
              <a:rPr lang="ru-RU" sz="1333" dirty="0">
                <a:solidFill>
                  <a:schemeClr val="bg1">
                    <a:lumMod val="50000"/>
                  </a:schemeClr>
                </a:solidFill>
                <a:latin typeface="PT Sans Narrow"/>
                <a:ea typeface="Calibri"/>
                <a:cs typeface="PT Sans Narrow"/>
                <a:sym typeface="Calibri"/>
              </a:rPr>
              <a:t>Что получают?</a:t>
            </a:r>
            <a:endParaRPr lang="en-US" sz="1333" dirty="0">
              <a:solidFill>
                <a:schemeClr val="bg1">
                  <a:lumMod val="50000"/>
                </a:schemeClr>
              </a:solidFill>
              <a:latin typeface="PT Sans Narrow"/>
              <a:ea typeface="Calibri"/>
              <a:cs typeface="PT Sans Narrow"/>
              <a:sym typeface="Calibri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928413" y="4863051"/>
            <a:ext cx="1106191" cy="32822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0959" tIns="60959" rIns="60959" bIns="60959" numCol="1" spcCol="38100" rtlCol="0" anchor="t">
            <a:spAutoFit/>
          </a:bodyPr>
          <a:lstStyle/>
          <a:p>
            <a:pPr defTabSz="609585" latinLnBrk="1" hangingPunct="0"/>
            <a:r>
              <a:rPr lang="ru-RU" sz="1333" dirty="0">
                <a:solidFill>
                  <a:schemeClr val="bg1">
                    <a:lumMod val="50000"/>
                  </a:schemeClr>
                </a:solidFill>
                <a:latin typeface="PT Sans Narrow"/>
                <a:ea typeface="Calibri"/>
                <a:cs typeface="PT Sans Narrow"/>
                <a:sym typeface="Calibri"/>
              </a:rPr>
              <a:t>Что дают?</a:t>
            </a:r>
            <a:endParaRPr lang="en-US" sz="1333" dirty="0">
              <a:solidFill>
                <a:schemeClr val="bg1">
                  <a:lumMod val="50000"/>
                </a:schemeClr>
              </a:solidFill>
              <a:latin typeface="PT Sans Narrow"/>
              <a:ea typeface="Calibri"/>
              <a:cs typeface="PT Sans Narrow"/>
              <a:sym typeface="Calibri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539899" y="5078287"/>
            <a:ext cx="1106191" cy="32822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0959" tIns="60959" rIns="60959" bIns="60959" numCol="1" spcCol="38100" rtlCol="0" anchor="t">
            <a:spAutoFit/>
          </a:bodyPr>
          <a:lstStyle/>
          <a:p>
            <a:pPr defTabSz="609585" latinLnBrk="1" hangingPunct="0"/>
            <a:r>
              <a:rPr lang="ru-RU" sz="1333" dirty="0">
                <a:solidFill>
                  <a:schemeClr val="bg1">
                    <a:lumMod val="50000"/>
                  </a:schemeClr>
                </a:solidFill>
                <a:latin typeface="PT Sans Narrow"/>
                <a:ea typeface="Calibri"/>
                <a:cs typeface="PT Sans Narrow"/>
                <a:sym typeface="Calibri"/>
              </a:rPr>
              <a:t>Что получают?</a:t>
            </a:r>
            <a:endParaRPr lang="en-US" sz="1333" dirty="0">
              <a:solidFill>
                <a:schemeClr val="bg1">
                  <a:lumMod val="50000"/>
                </a:schemeClr>
              </a:solidFill>
              <a:latin typeface="PT Sans Narrow"/>
              <a:ea typeface="Calibri"/>
              <a:cs typeface="PT Sans Narrow"/>
              <a:sym typeface="Calibri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712721" y="5435686"/>
            <a:ext cx="1106191" cy="32822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0959" tIns="60959" rIns="60959" bIns="60959" numCol="1" spcCol="38100" rtlCol="0" anchor="t">
            <a:spAutoFit/>
          </a:bodyPr>
          <a:lstStyle/>
          <a:p>
            <a:pPr defTabSz="609585" latinLnBrk="1" hangingPunct="0"/>
            <a:r>
              <a:rPr lang="ru-RU" sz="1333" dirty="0">
                <a:solidFill>
                  <a:schemeClr val="bg1">
                    <a:lumMod val="50000"/>
                  </a:schemeClr>
                </a:solidFill>
                <a:latin typeface="PT Sans Narrow"/>
                <a:ea typeface="Calibri"/>
                <a:cs typeface="PT Sans Narrow"/>
                <a:sym typeface="Calibri"/>
              </a:rPr>
              <a:t>Что дают?</a:t>
            </a:r>
            <a:endParaRPr lang="en-US" sz="1333" dirty="0">
              <a:solidFill>
                <a:schemeClr val="bg1">
                  <a:lumMod val="50000"/>
                </a:schemeClr>
              </a:solidFill>
              <a:latin typeface="PT Sans Narrow"/>
              <a:ea typeface="Calibri"/>
              <a:cs typeface="PT Sans Narrow"/>
              <a:sym typeface="Calibri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1237797" y="5115311"/>
            <a:ext cx="1106191" cy="32822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0959" tIns="60959" rIns="60959" bIns="60959" numCol="1" spcCol="38100" rtlCol="0" anchor="t">
            <a:spAutoFit/>
          </a:bodyPr>
          <a:lstStyle/>
          <a:p>
            <a:pPr defTabSz="609585" latinLnBrk="1" hangingPunct="0"/>
            <a:r>
              <a:rPr lang="ru-RU" sz="1333" dirty="0">
                <a:solidFill>
                  <a:schemeClr val="bg1">
                    <a:lumMod val="50000"/>
                  </a:schemeClr>
                </a:solidFill>
                <a:latin typeface="PT Sans Narrow"/>
                <a:ea typeface="Calibri"/>
                <a:cs typeface="PT Sans Narrow"/>
                <a:sym typeface="Calibri"/>
              </a:rPr>
              <a:t>Что получают?</a:t>
            </a:r>
            <a:endParaRPr lang="en-US" sz="1333" dirty="0">
              <a:solidFill>
                <a:schemeClr val="bg1">
                  <a:lumMod val="50000"/>
                </a:schemeClr>
              </a:solidFill>
              <a:latin typeface="PT Sans Narrow"/>
              <a:ea typeface="Calibri"/>
              <a:cs typeface="PT Sans Narrow"/>
              <a:sym typeface="Calibri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161988" y="2897713"/>
            <a:ext cx="766424" cy="32822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0959" tIns="60959" rIns="60959" bIns="60959" numCol="1" spcCol="38100" rtlCol="0" anchor="t">
            <a:spAutoFit/>
          </a:bodyPr>
          <a:lstStyle/>
          <a:p>
            <a:pPr defTabSz="609585" latinLnBrk="1" hangingPunct="0"/>
            <a:r>
              <a:rPr lang="ru-RU" sz="1333" dirty="0">
                <a:solidFill>
                  <a:schemeClr val="bg1">
                    <a:lumMod val="50000"/>
                  </a:schemeClr>
                </a:solidFill>
                <a:latin typeface="PT Sans Narrow"/>
                <a:ea typeface="Calibri"/>
                <a:cs typeface="PT Sans Narrow"/>
                <a:sym typeface="Calibri"/>
              </a:rPr>
              <a:t>Что дают?</a:t>
            </a:r>
            <a:endParaRPr lang="en-US" sz="1333" dirty="0">
              <a:solidFill>
                <a:schemeClr val="bg1">
                  <a:lumMod val="50000"/>
                </a:schemeClr>
              </a:solidFill>
              <a:latin typeface="PT Sans Narrow"/>
              <a:ea typeface="Calibri"/>
              <a:cs typeface="PT Sans Narrow"/>
              <a:sym typeface="Calibri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538493" y="2733567"/>
            <a:ext cx="1121499" cy="32822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0959" tIns="60959" rIns="60959" bIns="60959" numCol="1" spcCol="38100" rtlCol="0" anchor="t">
            <a:spAutoFit/>
          </a:bodyPr>
          <a:lstStyle/>
          <a:p>
            <a:pPr defTabSz="609585" latinLnBrk="1" hangingPunct="0"/>
            <a:r>
              <a:rPr lang="ru-RU" sz="1333" dirty="0">
                <a:solidFill>
                  <a:schemeClr val="bg1">
                    <a:lumMod val="50000"/>
                  </a:schemeClr>
                </a:solidFill>
                <a:latin typeface="PT Sans Narrow"/>
                <a:ea typeface="Calibri"/>
                <a:cs typeface="PT Sans Narrow"/>
                <a:sym typeface="Calibri"/>
              </a:rPr>
              <a:t>Что получают?</a:t>
            </a:r>
            <a:endParaRPr lang="en-US" sz="1333" dirty="0">
              <a:solidFill>
                <a:schemeClr val="bg1">
                  <a:lumMod val="50000"/>
                </a:schemeClr>
              </a:solidFill>
              <a:latin typeface="PT Sans Narrow"/>
              <a:ea typeface="Calibri"/>
              <a:cs typeface="PT Sans Narrow"/>
              <a:sym typeface="Calibri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859885" y="2858077"/>
            <a:ext cx="766424" cy="32822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0959" tIns="60959" rIns="60959" bIns="60959" numCol="1" spcCol="38100" rtlCol="0" anchor="t">
            <a:spAutoFit/>
          </a:bodyPr>
          <a:lstStyle/>
          <a:p>
            <a:pPr defTabSz="609585" latinLnBrk="1" hangingPunct="0"/>
            <a:r>
              <a:rPr lang="ru-RU" sz="1333" dirty="0">
                <a:solidFill>
                  <a:schemeClr val="bg1">
                    <a:lumMod val="50000"/>
                  </a:schemeClr>
                </a:solidFill>
                <a:latin typeface="PT Sans Narrow"/>
                <a:ea typeface="Calibri"/>
                <a:cs typeface="PT Sans Narrow"/>
                <a:sym typeface="Calibri"/>
              </a:rPr>
              <a:t>Что дают?</a:t>
            </a:r>
            <a:endParaRPr lang="en-US" sz="1333" dirty="0">
              <a:solidFill>
                <a:schemeClr val="bg1">
                  <a:lumMod val="50000"/>
                </a:schemeClr>
              </a:solidFill>
              <a:latin typeface="PT Sans Narrow"/>
              <a:ea typeface="Calibri"/>
              <a:cs typeface="PT Sans Narrow"/>
              <a:sym typeface="Calibri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236391" y="2693931"/>
            <a:ext cx="1121499" cy="32822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0959" tIns="60959" rIns="60959" bIns="60959" numCol="1" spcCol="38100" rtlCol="0" anchor="t">
            <a:spAutoFit/>
          </a:bodyPr>
          <a:lstStyle/>
          <a:p>
            <a:pPr defTabSz="609585" latinLnBrk="1" hangingPunct="0"/>
            <a:r>
              <a:rPr lang="ru-RU" sz="1333" dirty="0">
                <a:solidFill>
                  <a:schemeClr val="bg1">
                    <a:lumMod val="50000"/>
                  </a:schemeClr>
                </a:solidFill>
                <a:latin typeface="PT Sans Narrow"/>
                <a:ea typeface="Calibri"/>
                <a:cs typeface="PT Sans Narrow"/>
                <a:sym typeface="Calibri"/>
              </a:rPr>
              <a:t>Что получают?</a:t>
            </a:r>
            <a:endParaRPr lang="en-US" sz="1333" dirty="0">
              <a:solidFill>
                <a:schemeClr val="bg1">
                  <a:lumMod val="50000"/>
                </a:schemeClr>
              </a:solidFill>
              <a:latin typeface="PT Sans Narrow"/>
              <a:ea typeface="Calibri"/>
              <a:cs typeface="PT Sans Narrow"/>
              <a:sym typeface="Calibri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107843" y="1842999"/>
            <a:ext cx="1820689" cy="41043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60959" tIns="60959" rIns="60959" bIns="60959" numCol="1" spcCol="38100" rtlCol="0" anchor="t">
            <a:spAutoFit/>
          </a:bodyPr>
          <a:lstStyle/>
          <a:p>
            <a:pPr defTabSz="609585" latinLnBrk="1" hangingPunct="0"/>
            <a:r>
              <a:rPr lang="ru-RU" sz="1867" dirty="0">
                <a:solidFill>
                  <a:schemeClr val="bg1">
                    <a:lumMod val="50000"/>
                  </a:schemeClr>
                </a:solidFill>
                <a:latin typeface="PT Sans Narrow"/>
                <a:ea typeface="Calibri"/>
                <a:cs typeface="PT Sans Narrow"/>
                <a:sym typeface="Calibri"/>
              </a:rPr>
              <a:t>Название компании</a:t>
            </a:r>
            <a:endParaRPr lang="en-US" sz="1867" dirty="0">
              <a:solidFill>
                <a:schemeClr val="bg1">
                  <a:lumMod val="50000"/>
                </a:schemeClr>
              </a:solidFill>
              <a:latin typeface="PT Sans Narrow"/>
              <a:ea typeface="Calibri"/>
              <a:cs typeface="PT Sans Narrow"/>
              <a:sym typeface="Calibri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80124" y="5978711"/>
            <a:ext cx="1820689" cy="41043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60959" tIns="60959" rIns="60959" bIns="60959" numCol="1" spcCol="38100" rtlCol="0" anchor="t">
            <a:spAutoFit/>
          </a:bodyPr>
          <a:lstStyle/>
          <a:p>
            <a:pPr defTabSz="609585" latinLnBrk="1" hangingPunct="0"/>
            <a:r>
              <a:rPr lang="ru-RU" sz="1867" dirty="0">
                <a:solidFill>
                  <a:schemeClr val="bg1">
                    <a:lumMod val="50000"/>
                  </a:schemeClr>
                </a:solidFill>
                <a:latin typeface="PT Sans Narrow"/>
                <a:ea typeface="Calibri"/>
                <a:cs typeface="PT Sans Narrow"/>
                <a:sym typeface="Calibri"/>
              </a:rPr>
              <a:t>Название компании</a:t>
            </a:r>
            <a:endParaRPr lang="en-US" sz="1867" dirty="0">
              <a:solidFill>
                <a:schemeClr val="bg1">
                  <a:lumMod val="50000"/>
                </a:schemeClr>
              </a:solidFill>
              <a:latin typeface="PT Sans Narrow"/>
              <a:ea typeface="Calibri"/>
              <a:cs typeface="PT Sans Narrow"/>
              <a:sym typeface="Calibri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728034" y="1854670"/>
            <a:ext cx="1820689" cy="41043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60959" tIns="60959" rIns="60959" bIns="60959" numCol="1" spcCol="38100" rtlCol="0" anchor="t">
            <a:spAutoFit/>
          </a:bodyPr>
          <a:lstStyle/>
          <a:p>
            <a:pPr defTabSz="609585" latinLnBrk="1" hangingPunct="0"/>
            <a:r>
              <a:rPr lang="ru-RU" sz="1867" dirty="0">
                <a:solidFill>
                  <a:schemeClr val="bg1">
                    <a:lumMod val="50000"/>
                  </a:schemeClr>
                </a:solidFill>
                <a:latin typeface="PT Sans Narrow"/>
                <a:ea typeface="Calibri"/>
                <a:cs typeface="PT Sans Narrow"/>
                <a:sym typeface="Calibri"/>
              </a:rPr>
              <a:t>Название компании</a:t>
            </a:r>
            <a:endParaRPr lang="en-US" sz="1867" dirty="0">
              <a:solidFill>
                <a:schemeClr val="bg1">
                  <a:lumMod val="50000"/>
                </a:schemeClr>
              </a:solidFill>
              <a:latin typeface="PT Sans Narrow"/>
              <a:ea typeface="Calibri"/>
              <a:cs typeface="PT Sans Narrow"/>
              <a:sym typeface="Calibri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352354" y="5978711"/>
            <a:ext cx="1820689" cy="41043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60959" tIns="60959" rIns="60959" bIns="60959" numCol="1" spcCol="38100" rtlCol="0" anchor="t">
            <a:spAutoFit/>
          </a:bodyPr>
          <a:lstStyle/>
          <a:p>
            <a:pPr defTabSz="609585" latinLnBrk="1" hangingPunct="0"/>
            <a:r>
              <a:rPr lang="ru-RU" sz="1867" dirty="0">
                <a:solidFill>
                  <a:schemeClr val="bg1">
                    <a:lumMod val="50000"/>
                  </a:schemeClr>
                </a:solidFill>
                <a:latin typeface="PT Sans Narrow"/>
                <a:ea typeface="Calibri"/>
                <a:cs typeface="PT Sans Narrow"/>
                <a:sym typeface="Calibri"/>
              </a:rPr>
              <a:t>Название компании</a:t>
            </a:r>
            <a:endParaRPr lang="en-US" sz="1867" dirty="0">
              <a:solidFill>
                <a:schemeClr val="bg1">
                  <a:lumMod val="50000"/>
                </a:schemeClr>
              </a:solidFill>
              <a:latin typeface="PT Sans Narrow"/>
              <a:ea typeface="Calibri"/>
              <a:cs typeface="PT Sans Narrow"/>
              <a:sym typeface="Calibri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0057442" y="5978711"/>
            <a:ext cx="1820689" cy="41043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60959" tIns="60959" rIns="60959" bIns="60959" numCol="1" spcCol="38100" rtlCol="0" anchor="t">
            <a:spAutoFit/>
          </a:bodyPr>
          <a:lstStyle/>
          <a:p>
            <a:pPr defTabSz="609585" latinLnBrk="1" hangingPunct="0"/>
            <a:r>
              <a:rPr lang="ru-RU" sz="1867" dirty="0">
                <a:solidFill>
                  <a:schemeClr val="bg1">
                    <a:lumMod val="50000"/>
                  </a:schemeClr>
                </a:solidFill>
                <a:latin typeface="PT Sans Narrow"/>
                <a:ea typeface="Calibri"/>
                <a:cs typeface="PT Sans Narrow"/>
                <a:sym typeface="Calibri"/>
              </a:rPr>
              <a:t>Название компании</a:t>
            </a:r>
            <a:endParaRPr lang="en-US" sz="1867" dirty="0">
              <a:solidFill>
                <a:schemeClr val="bg1">
                  <a:lumMod val="50000"/>
                </a:schemeClr>
              </a:solidFill>
              <a:latin typeface="PT Sans Narrow"/>
              <a:ea typeface="Calibri"/>
              <a:cs typeface="PT Sans Narrow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97724759"/>
      </p:ext>
    </p:extLst>
  </p:cSld>
  <p:clrMapOvr>
    <a:masterClrMapping/>
  </p:clrMapOvr>
  <p:transition xmlns:p14="http://schemas.microsoft.com/office/powerpoint/2010/main" spd="med"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1125</TotalTime>
  <Words>424</Words>
  <Application>Microsoft Macintosh PowerPoint</Application>
  <PresentationFormat>Custom</PresentationFormat>
  <Paragraphs>97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Тема Office</vt:lpstr>
      <vt:lpstr>Бизнес-моделирование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Маргарита Славгородская</cp:lastModifiedBy>
  <cp:revision>53</cp:revision>
  <dcterms:created xsi:type="dcterms:W3CDTF">2017-07-19T15:21:15Z</dcterms:created>
  <dcterms:modified xsi:type="dcterms:W3CDTF">2018-05-03T14:58:05Z</dcterms:modified>
</cp:coreProperties>
</file>