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6" r:id="rId3"/>
    <p:sldId id="257" r:id="rId4"/>
    <p:sldId id="258" r:id="rId5"/>
    <p:sldId id="259" r:id="rId6"/>
    <p:sldId id="290" r:id="rId7"/>
    <p:sldId id="291" r:id="rId8"/>
    <p:sldId id="293" r:id="rId9"/>
    <p:sldId id="264" r:id="rId10"/>
    <p:sldId id="278" r:id="rId11"/>
    <p:sldId id="276" r:id="rId12"/>
    <p:sldId id="260" r:id="rId13"/>
    <p:sldId id="269" r:id="rId14"/>
    <p:sldId id="270" r:id="rId15"/>
    <p:sldId id="275" r:id="rId16"/>
    <p:sldId id="274" r:id="rId17"/>
    <p:sldId id="271" r:id="rId18"/>
    <p:sldId id="282" r:id="rId19"/>
    <p:sldId id="279" r:id="rId20"/>
    <p:sldId id="280" r:id="rId21"/>
    <p:sldId id="272" r:id="rId22"/>
    <p:sldId id="283" r:id="rId23"/>
    <p:sldId id="285" r:id="rId24"/>
    <p:sldId id="284" r:id="rId25"/>
    <p:sldId id="273" r:id="rId26"/>
    <p:sldId id="286" r:id="rId27"/>
    <p:sldId id="266" r:id="rId28"/>
    <p:sldId id="288" r:id="rId29"/>
    <p:sldId id="289" r:id="rId30"/>
    <p:sldId id="262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103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998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670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46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76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913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953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856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61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570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713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DA2A-ED18-41AD-9375-FCA08087645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3380-3F48-4E71-84E6-21CCC3611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403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otorica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occo-bello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61" y="571480"/>
            <a:ext cx="11277600" cy="28575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Arial" pitchFamily="34" charset="0"/>
                <a:cs typeface="Arial" pitchFamily="34" charset="0"/>
              </a:rPr>
              <a:t>Школа ТОС Ульяновской области</a:t>
            </a:r>
            <a:endParaRPr lang="ru-RU" sz="7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grants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000504"/>
            <a:ext cx="7050585" cy="1857388"/>
          </a:xfrm>
          <a:prstGeom prst="rect">
            <a:avLst/>
          </a:prstGeom>
        </p:spPr>
      </p:pic>
      <p:pic>
        <p:nvPicPr>
          <p:cNvPr id="6" name="Рисунок 5" descr="лого ТОС утвержден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0655" y="4500570"/>
            <a:ext cx="4144239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                        ТЕРМИНЫ: пример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cs typeface="Arial"/>
                <a:hlinkClick r:id="rId2"/>
              </a:rPr>
              <a:t>https://motorica.org/</a:t>
            </a:r>
            <a:endParaRPr lang="ru-RU" dirty="0" smtClean="0">
              <a:solidFill>
                <a:srgbClr val="002060"/>
              </a:solidFill>
              <a:cs typeface="Arial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Функциональные протезы рук для решения бытовых и рабочих </a:t>
            </a:r>
            <a:r>
              <a:rPr lang="ru-RU" b="1" dirty="0" smtClean="0">
                <a:solidFill>
                  <a:srgbClr val="002060"/>
                </a:solidFill>
              </a:rPr>
              <a:t>задач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БЛАГОПОЛУЧАТЕЛИ: люди, потерявшие руку (часть руки)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КЛИЕНТЫ: люди, потерявшие руку (часть руки), их родственники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8596" y="2040200"/>
            <a:ext cx="10398750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03864"/>
                </a:solidFill>
                <a:cs typeface="Arial"/>
              </a:rPr>
              <a:t>БЛАГОПОЛУЧАТЕЛИ </a:t>
            </a:r>
            <a:r>
              <a:rPr lang="ru-RU" sz="3600" b="1" dirty="0">
                <a:solidFill>
                  <a:srgbClr val="203864"/>
                </a:solidFill>
                <a:cs typeface="Arial"/>
              </a:rPr>
              <a:t>=</a:t>
            </a:r>
            <a:r>
              <a:rPr lang="ru-RU" sz="3600" b="1" dirty="0" smtClean="0">
                <a:solidFill>
                  <a:srgbClr val="203864"/>
                </a:solidFill>
                <a:cs typeface="Arial"/>
              </a:rPr>
              <a:t> КЛИЕНТЫ</a:t>
            </a:r>
            <a:endParaRPr lang="ru-RU" sz="3600" dirty="0">
              <a:solidFill>
                <a:srgbClr val="203864"/>
              </a:solidFill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24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                      ТЕРМИНЫ: пример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https://cocco-bello.com/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cs typeface="Arial"/>
              </a:rPr>
              <a:t>Производство (крем-мед, варенье) в селе Малый </a:t>
            </a:r>
            <a:r>
              <a:rPr lang="ru-RU" b="1" dirty="0" err="1" smtClean="0">
                <a:solidFill>
                  <a:srgbClr val="002060"/>
                </a:solidFill>
                <a:cs typeface="Arial"/>
              </a:rPr>
              <a:t>Турыш</a:t>
            </a:r>
            <a:r>
              <a:rPr lang="ru-RU" b="1" dirty="0" smtClean="0">
                <a:solidFill>
                  <a:srgbClr val="002060"/>
                </a:solidFill>
                <a:cs typeface="Arial"/>
              </a:rPr>
              <a:t> Свердловской области.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cs typeface="Arial"/>
              </a:rPr>
              <a:t>БЛАГОПОЛУЧАТЕЛИ: пожилые люди, подростки.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cs typeface="Arial"/>
              </a:rPr>
              <a:t>КЛИЕНТЫ: жители городов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cs typeface="Arial"/>
              </a:rPr>
              <a:t>МОТИВ КЛИЕНТОВ: приобретая вкусный, качественный, экологический чистый продукт, помогают деревне выживать</a:t>
            </a:r>
            <a:endParaRPr lang="en-US" b="1" dirty="0" smtClean="0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8596" y="2040200"/>
            <a:ext cx="10398750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03864"/>
                </a:solidFill>
                <a:cs typeface="Arial"/>
              </a:rPr>
              <a:t>БЛАГОПОЛУЧАТЕЛИ </a:t>
            </a:r>
            <a:r>
              <a:rPr lang="ru-RU" sz="3600" b="1" dirty="0">
                <a:solidFill>
                  <a:srgbClr val="203864"/>
                </a:solidFill>
                <a:cs typeface="Arial"/>
              </a:rPr>
              <a:t>≠ </a:t>
            </a:r>
            <a:r>
              <a:rPr lang="ru-RU" sz="3600" b="1" dirty="0" smtClean="0">
                <a:solidFill>
                  <a:srgbClr val="203864"/>
                </a:solidFill>
                <a:cs typeface="Arial"/>
              </a:rPr>
              <a:t>КЛИЕНТЫ</a:t>
            </a:r>
            <a:endParaRPr lang="ru-RU" sz="3600" dirty="0">
              <a:solidFill>
                <a:srgbClr val="203864"/>
              </a:solidFill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03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БИЗНЕС-МОДЕЛЬ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Бизнес – это точный план и точный расчет. Для этого нужна бизнес-модель.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Бизнес-модель - описание, </a:t>
            </a:r>
            <a:r>
              <a:rPr lang="ru-RU" b="1" dirty="0">
                <a:solidFill>
                  <a:srgbClr val="002060"/>
                </a:solidFill>
              </a:rPr>
              <a:t>как работает предприятие для того, чтобы успешно выполнять его стратегию и отвечать на главные вопросы: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Определение </a:t>
            </a:r>
            <a:r>
              <a:rPr lang="ru-RU" b="1" dirty="0">
                <a:solidFill>
                  <a:srgbClr val="002060"/>
                </a:solidFill>
              </a:rPr>
              <a:t>конечного </a:t>
            </a:r>
            <a:r>
              <a:rPr lang="ru-RU" b="1" dirty="0" smtClean="0">
                <a:solidFill>
                  <a:srgbClr val="002060"/>
                </a:solidFill>
              </a:rPr>
              <a:t>потребителя.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Ценность </a:t>
            </a:r>
            <a:r>
              <a:rPr lang="ru-RU" b="1" dirty="0">
                <a:solidFill>
                  <a:srgbClr val="002060"/>
                </a:solidFill>
              </a:rPr>
              <a:t>продукта с точки зрения клиента.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Способ </a:t>
            </a:r>
            <a:r>
              <a:rPr lang="ru-RU" b="1" dirty="0">
                <a:solidFill>
                  <a:srgbClr val="002060"/>
                </a:solidFill>
              </a:rPr>
              <a:t>заработка денежных средств.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Экономическая </a:t>
            </a:r>
            <a:r>
              <a:rPr lang="ru-RU" b="1" dirty="0">
                <a:solidFill>
                  <a:srgbClr val="002060"/>
                </a:solidFill>
              </a:rPr>
              <a:t>логика проекта, то есть взаимная связь пользы для </a:t>
            </a:r>
            <a:r>
              <a:rPr lang="ru-RU" b="1" dirty="0" err="1" smtClean="0">
                <a:solidFill>
                  <a:srgbClr val="002060"/>
                </a:solidFill>
              </a:rPr>
              <a:t>благополучателя</a:t>
            </a:r>
            <a:r>
              <a:rPr lang="ru-RU" b="1" dirty="0" smtClean="0">
                <a:solidFill>
                  <a:srgbClr val="002060"/>
                </a:solidFill>
              </a:rPr>
              <a:t>, клиента </a:t>
            </a:r>
            <a:r>
              <a:rPr lang="ru-RU" b="1" dirty="0">
                <a:solidFill>
                  <a:srgbClr val="002060"/>
                </a:solidFill>
              </a:rPr>
              <a:t>и выгоды для </a:t>
            </a:r>
            <a:r>
              <a:rPr lang="ru-RU" b="1" dirty="0" smtClean="0">
                <a:solidFill>
                  <a:srgbClr val="002060"/>
                </a:solidFill>
              </a:rPr>
              <a:t>собственника.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99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БИЗНЕС-МОДЕЛЬ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Структура бизнес-модели: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Все, что нужно, чтобы сделать что-то: </a:t>
            </a:r>
            <a:r>
              <a:rPr lang="ru-RU" dirty="0" smtClean="0">
                <a:solidFill>
                  <a:srgbClr val="002060"/>
                </a:solidFill>
              </a:rPr>
              <a:t>дизайн, сырье, производство, труд и т.д.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Все, что нужно, чтобы продать продукт: </a:t>
            </a:r>
            <a:r>
              <a:rPr lang="ru-RU" dirty="0" smtClean="0">
                <a:solidFill>
                  <a:srgbClr val="002060"/>
                </a:solidFill>
              </a:rPr>
              <a:t>маркетинг, предоставление услуги, </a:t>
            </a:r>
            <a:r>
              <a:rPr lang="ru-RU" dirty="0" err="1" smtClean="0">
                <a:solidFill>
                  <a:srgbClr val="002060"/>
                </a:solidFill>
              </a:rPr>
              <a:t>промоушен</a:t>
            </a:r>
            <a:r>
              <a:rPr lang="ru-RU" dirty="0" smtClean="0">
                <a:solidFill>
                  <a:srgbClr val="002060"/>
                </a:solidFill>
              </a:rPr>
              <a:t>, продажи.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Как и за что клиент платит: </a:t>
            </a:r>
            <a:r>
              <a:rPr lang="ru-RU" dirty="0" smtClean="0">
                <a:solidFill>
                  <a:srgbClr val="002060"/>
                </a:solidFill>
              </a:rPr>
              <a:t>стратегия ценообразования, способы оплаты, сроки оплаты и т.д.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27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err="1" smtClean="0">
                <a:solidFill>
                  <a:srgbClr val="002060"/>
                </a:solidFill>
                <a:latin typeface="+mn-lt"/>
              </a:rPr>
              <a:t>БИЗНЕС-МОДЕЛЬ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Александр </a:t>
            </a:r>
            <a:r>
              <a:rPr lang="ru-RU" sz="3200" b="1" dirty="0" err="1" smtClean="0">
                <a:solidFill>
                  <a:srgbClr val="002060"/>
                </a:solidFill>
              </a:rPr>
              <a:t>Остервальдер</a:t>
            </a:r>
            <a:r>
              <a:rPr lang="ru-RU" sz="3200" b="1" dirty="0" smtClean="0">
                <a:solidFill>
                  <a:srgbClr val="002060"/>
                </a:solidFill>
              </a:rPr>
              <a:t>, швейцарский теоретик бизнеса и предприниматель, описывая построение бизнес-моделей, унифицировал этот процесс и сделал его понятным даже для начинающих.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Шаблон </a:t>
            </a:r>
            <a:r>
              <a:rPr lang="ru-RU" sz="3200" b="1" dirty="0">
                <a:solidFill>
                  <a:srgbClr val="002060"/>
                </a:solidFill>
              </a:rPr>
              <a:t>бизнес модели — это </a:t>
            </a:r>
            <a:r>
              <a:rPr lang="ru-RU" sz="3200" b="1" dirty="0" smtClean="0">
                <a:solidFill>
                  <a:srgbClr val="002060"/>
                </a:solidFill>
              </a:rPr>
              <a:t>план, с его </a:t>
            </a:r>
            <a:r>
              <a:rPr lang="ru-RU" sz="3200" b="1" dirty="0">
                <a:solidFill>
                  <a:srgbClr val="002060"/>
                </a:solidFill>
              </a:rPr>
              <a:t>помощью </a:t>
            </a:r>
            <a:r>
              <a:rPr lang="ru-RU" sz="3200" b="1" dirty="0" smtClean="0">
                <a:solidFill>
                  <a:srgbClr val="002060"/>
                </a:solidFill>
              </a:rPr>
              <a:t>Вы </a:t>
            </a:r>
            <a:r>
              <a:rPr lang="ru-RU" sz="3200" b="1" dirty="0">
                <a:solidFill>
                  <a:srgbClr val="002060"/>
                </a:solidFill>
              </a:rPr>
              <a:t>намечаете, что нужно для начала </a:t>
            </a:r>
            <a:r>
              <a:rPr lang="ru-RU" sz="3200" b="1" dirty="0" smtClean="0">
                <a:solidFill>
                  <a:srgbClr val="002060"/>
                </a:solidFill>
              </a:rPr>
              <a:t>дела и </a:t>
            </a:r>
            <a:r>
              <a:rPr lang="ru-RU" sz="3200" b="1" dirty="0">
                <a:solidFill>
                  <a:srgbClr val="002060"/>
                </a:solidFill>
              </a:rPr>
              <a:t>продолжения, как дело будет развиваться, что хотите получить, и что оно принесет окружающим.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231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err="1" smtClean="0">
                <a:solidFill>
                  <a:srgbClr val="002060"/>
                </a:solidFill>
                <a:latin typeface="+mn-lt"/>
              </a:rPr>
              <a:t>БИЗНЕС-МОДЕЛЬ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Шаблон состоит из 9 блоков,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которые нужно заполнить с помощью личных усилий лидера</a:t>
            </a:r>
            <a:r>
              <a:rPr lang="en-US" sz="4400" b="1" dirty="0" smtClean="0">
                <a:solidFill>
                  <a:srgbClr val="002060"/>
                </a:solidFill>
              </a:rPr>
              <a:t>/</a:t>
            </a:r>
            <a:r>
              <a:rPr lang="ru-RU" sz="4400" b="1" dirty="0" smtClean="0">
                <a:solidFill>
                  <a:srgbClr val="002060"/>
                </a:solidFill>
              </a:rPr>
              <a:t>собственника, команды, сотрудников,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и даже </a:t>
            </a:r>
            <a:r>
              <a:rPr lang="ru-RU" sz="4400" b="1" dirty="0" err="1" smtClean="0">
                <a:solidFill>
                  <a:srgbClr val="002060"/>
                </a:solidFill>
              </a:rPr>
              <a:t>благополучателей</a:t>
            </a:r>
            <a:r>
              <a:rPr lang="ru-RU" sz="4400" b="1" dirty="0" smtClean="0">
                <a:solidFill>
                  <a:srgbClr val="002060"/>
                </a:solidFill>
              </a:rPr>
              <a:t> и клиентов.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08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err="1" smtClean="0">
                <a:solidFill>
                  <a:srgbClr val="002060"/>
                </a:solidFill>
                <a:latin typeface="+mn-lt"/>
              </a:rPr>
              <a:t>БИЗНЕС-МОДЕЛЬ</a:t>
            </a:r>
            <a:endParaRPr lang="ru-RU" sz="4800" b="1" dirty="0">
              <a:latin typeface="+mn-lt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34" y="1837586"/>
            <a:ext cx="7714445" cy="4718669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79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БЛОК 1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ПОТРЕБИТЕЛЬСКИЕ СЕГМЕНТЫ 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 smtClean="0">
                <a:solidFill>
                  <a:srgbClr val="002060"/>
                </a:solidFill>
                <a:cs typeface="Arial" pitchFamily="34" charset="0"/>
              </a:rPr>
              <a:t>Нет товара, который может понравиться всем покупателям. Каждый товар разрабатывается для своего потребителя. 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spc="-100" dirty="0" smtClean="0">
                <a:solidFill>
                  <a:srgbClr val="002060"/>
                </a:solidFill>
                <a:cs typeface="Arial" pitchFamily="34" charset="0"/>
              </a:rPr>
              <a:t>Сегмент – это всегда особая группа потребителей определенных товаров и услуг. 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spc="-100" dirty="0" smtClean="0">
                <a:solidFill>
                  <a:srgbClr val="002060"/>
                </a:solidFill>
                <a:cs typeface="Arial" pitchFamily="34" charset="0"/>
              </a:rPr>
              <a:t>Сегмент всегда имеет определенные требования внутри вида товара (услуги).</a:t>
            </a:r>
            <a:endParaRPr lang="ru-RU" sz="3200" b="1" spc="-100" dirty="0">
              <a:solidFill>
                <a:srgbClr val="002060"/>
              </a:solidFill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66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БЛОК 2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3333"/>
              <a:buNone/>
            </a:pPr>
            <a:r>
              <a:rPr lang="ru-RU" sz="3300" b="1" dirty="0" smtClean="0">
                <a:solidFill>
                  <a:srgbClr val="002060"/>
                </a:solidFill>
              </a:rPr>
              <a:t>ЦЕННОСТНОЕ ПРЕДЛОЖЕНИЕ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3333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Это </a:t>
            </a:r>
            <a:r>
              <a:rPr lang="ru-RU" b="1" dirty="0">
                <a:solidFill>
                  <a:srgbClr val="002060"/>
                </a:solidFill>
              </a:rPr>
              <a:t>описание причин, почему клиент приходит именно к вам,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3333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 </a:t>
            </a:r>
            <a:r>
              <a:rPr lang="ru-RU" b="1" dirty="0">
                <a:solidFill>
                  <a:srgbClr val="002060"/>
                </a:solidFill>
              </a:rPr>
              <a:t>не к конкурентам. Среди ценностей выделяют новизну, эффективность, персональное предложение, надежность, дизайн, статус, стоимость, удобство, безопасность, экономию, доступность.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Какую ценность мы предоставляем пользователю?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Какие проблемы мы решаем?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Какие потребности удовлетворяем?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Что мы предлагаем каждому пользовательскому сегменту?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Почему покупают?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Почему НЕ покупают?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0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УПРАЖНЕНИЕ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целевая аудитория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 хочет / нуждается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чем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Название продукта / услуги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это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категория продукта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оторый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обеспечивает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решает проблему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причина купить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отличие от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основного конкурента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Наш продукт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написать, чем отличается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60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26629"/>
            <a:ext cx="9144000" cy="3328717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sz="4800" b="1" dirty="0">
                <a:solidFill>
                  <a:srgbClr val="002060"/>
                </a:solidFill>
              </a:rPr>
              <a:t>Добро за деньги: 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можно ли научиться зарабатывать на </a:t>
            </a:r>
            <a:r>
              <a:rPr lang="ru-RU" sz="4800" b="1" dirty="0">
                <a:solidFill>
                  <a:srgbClr val="002060"/>
                </a:solidFill>
              </a:rPr>
              <a:t>социальном проекте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600" b="1" dirty="0" smtClean="0">
                <a:solidFill>
                  <a:srgbClr val="002060"/>
                </a:solidFill>
              </a:rPr>
              <a:t>Ульяновск, октябрь 2019 года</a:t>
            </a:r>
            <a:endParaRPr lang="ru-RU" sz="2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08" y="618187"/>
            <a:ext cx="8625983" cy="26084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52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БЛОК 3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>
                <a:solidFill>
                  <a:srgbClr val="002060"/>
                </a:solidFill>
              </a:rPr>
              <a:t>КАНАЛЫ СБЫТА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 каналам сбыта причисляют не только точки, где покупатель получает товар, но и способы, при помощи которых потребитель узнает о предложении. Также в понятие каналов сбыта входит вся инфраструктура по доставке товара от продавца к покупателю. Торговые агенты, интернет, магазины — оптовые, фирменные, партнерские, розничные, </a:t>
            </a:r>
            <a:r>
              <a:rPr lang="ru-RU" b="1" dirty="0" err="1" smtClean="0">
                <a:solidFill>
                  <a:srgbClr val="002060"/>
                </a:solidFill>
              </a:rPr>
              <a:t>соцсети</a:t>
            </a:r>
            <a:r>
              <a:rPr lang="ru-RU" b="1" dirty="0" smtClean="0">
                <a:solidFill>
                  <a:srgbClr val="002060"/>
                </a:solidFill>
              </a:rPr>
              <a:t>, выставки, мероприятия, реклама, дистрибуция…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Какие каналы наиболее эффективны (охватывает наибольшее число потенциальных потребителей, обеспечивают наименьшую стоимость привлечения одного клиента)? </a:t>
            </a:r>
            <a:endParaRPr lang="en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5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БЛОК 4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ВЗАИМООТНОШЕНИЯ С КЛИЕНТОМ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Поддержка</a:t>
            </a:r>
            <a:r>
              <a:rPr lang="ru-RU" b="1" dirty="0">
                <a:solidFill>
                  <a:srgbClr val="002060"/>
                </a:solidFill>
              </a:rPr>
              <a:t>, сообщество, совместное создание продукта, автоматическое обслуживание, VIP программы, </a:t>
            </a:r>
            <a:r>
              <a:rPr lang="ru-RU" b="1" dirty="0" smtClean="0">
                <a:solidFill>
                  <a:srgbClr val="002060"/>
                </a:solidFill>
              </a:rPr>
              <a:t>самообслуживание…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en" b="1" dirty="0" smtClean="0">
                <a:solidFill>
                  <a:srgbClr val="002060"/>
                </a:solidFill>
              </a:rPr>
              <a:t>Какой тип отношений нужно установить с каждым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" b="1" dirty="0" smtClean="0">
                <a:solidFill>
                  <a:srgbClr val="002060"/>
                </a:solidFill>
              </a:rPr>
              <a:t>пользовательским сегментом?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en" b="1" dirty="0" smtClean="0">
                <a:solidFill>
                  <a:srgbClr val="002060"/>
                </a:solidFill>
              </a:rPr>
              <a:t>Какие мы установили на данный момент?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en" b="1" dirty="0" smtClean="0">
                <a:solidFill>
                  <a:srgbClr val="002060"/>
                </a:solidFill>
              </a:rPr>
              <a:t>Насколько </a:t>
            </a:r>
            <a:r>
              <a:rPr lang="ru-RU" b="1" dirty="0" smtClean="0">
                <a:solidFill>
                  <a:srgbClr val="002060"/>
                </a:solidFill>
              </a:rPr>
              <a:t>они </a:t>
            </a:r>
            <a:r>
              <a:rPr lang="en" b="1" dirty="0" smtClean="0">
                <a:solidFill>
                  <a:srgbClr val="002060"/>
                </a:solidFill>
              </a:rPr>
              <a:t>затратны?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en" b="1" dirty="0" smtClean="0">
                <a:solidFill>
                  <a:srgbClr val="002060"/>
                </a:solidFill>
              </a:rPr>
              <a:t>Как они интегрированы с остальн</a:t>
            </a:r>
            <a:r>
              <a:rPr lang="ru-RU" b="1" dirty="0" err="1" smtClean="0">
                <a:solidFill>
                  <a:srgbClr val="002060"/>
                </a:solidFill>
              </a:rPr>
              <a:t>ыми</a:t>
            </a:r>
            <a:r>
              <a:rPr lang="ru-RU" b="1" dirty="0" smtClean="0">
                <a:solidFill>
                  <a:srgbClr val="002060"/>
                </a:solidFill>
              </a:rPr>
              <a:t> частями</a:t>
            </a:r>
            <a:r>
              <a:rPr lang="en" b="1" dirty="0" smtClean="0">
                <a:solidFill>
                  <a:srgbClr val="002060"/>
                </a:solidFill>
              </a:rPr>
              <a:t> бизнес-модел</a:t>
            </a:r>
            <a:r>
              <a:rPr lang="ru-RU" b="1" dirty="0" smtClean="0">
                <a:solidFill>
                  <a:srgbClr val="002060"/>
                </a:solidFill>
              </a:rPr>
              <a:t>и</a:t>
            </a:r>
            <a:r>
              <a:rPr lang="en" b="1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532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БЛОК 5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ПОТОКИ ПОСТУПЛЕНИЯ ДОХОДОВ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азовые </a:t>
            </a:r>
            <a:r>
              <a:rPr lang="ru-RU" b="1" dirty="0">
                <a:solidFill>
                  <a:srgbClr val="002060"/>
                </a:solidFill>
              </a:rPr>
              <a:t>покупки, реклама, лизинг и аренда, абонентская плата, регулярные покупки без периодичности, партнерские программы, комиссионные за посредничество, продажа прав собственности, лицензии, плата за сервис и т.д.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Кроме </a:t>
            </a:r>
            <a:r>
              <a:rPr lang="ru-RU" b="1" dirty="0">
                <a:solidFill>
                  <a:srgbClr val="002060"/>
                </a:solidFill>
              </a:rPr>
              <a:t>описания самих потоков в блоке отражают механизм формирования цены — будет ли она фиксированная, свободная, есть ли сезонность или акции и т.п. 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76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БЛОК 6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КЛЮЧЕВЫЕ РЕСУРСЫ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Это </a:t>
            </a:r>
            <a:r>
              <a:rPr lang="en-US" b="1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материалы</a:t>
            </a:r>
            <a:r>
              <a:rPr lang="ru-RU" b="1" dirty="0">
                <a:solidFill>
                  <a:srgbClr val="002060"/>
                </a:solidFill>
              </a:rPr>
              <a:t>, деньги, </a:t>
            </a:r>
            <a:r>
              <a:rPr lang="ru-RU" b="1" dirty="0" smtClean="0">
                <a:solidFill>
                  <a:srgbClr val="002060"/>
                </a:solidFill>
              </a:rPr>
              <a:t>сотрудники,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и</a:t>
            </a:r>
            <a:r>
              <a:rPr lang="en" b="1" dirty="0" smtClean="0">
                <a:solidFill>
                  <a:srgbClr val="002060"/>
                </a:solidFill>
                <a:cs typeface="Times New Roman" pitchFamily="18" charset="0"/>
              </a:rPr>
              <a:t>нтелектуальные (патенты, лицензии, ТМ, данные, програмные комплексы)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Здесь </a:t>
            </a:r>
            <a:r>
              <a:rPr lang="ru-RU" b="1" dirty="0">
                <a:solidFill>
                  <a:srgbClr val="002060"/>
                </a:solidFill>
              </a:rPr>
              <a:t>важно определить, будете ли вы пользоваться собственными источниками или же станете получить их на основе заимствований или </a:t>
            </a:r>
            <a:r>
              <a:rPr lang="ru-RU" b="1" dirty="0" smtClean="0">
                <a:solidFill>
                  <a:srgbClr val="002060"/>
                </a:solidFill>
              </a:rPr>
              <a:t>аутсорсинга.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21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БЛОК 7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КЛЮЧЕВЫЕ ВИДЫ ДЕЯТЕЛЬНОСТИ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Производство, Продажи, Разрешение проблем, Поддержка платформы, Обучение…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rgbClr val="666666"/>
              </a:buClr>
              <a:buSzPct val="100000"/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Какие ключевые действия нам необходимы для работы?</a:t>
            </a:r>
          </a:p>
          <a:p>
            <a:pPr marL="711200" lvl="0" indent="-571500">
              <a:lnSpc>
                <a:spcPct val="110000"/>
              </a:lnSpc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Для обеспечения каналов сбыта</a:t>
            </a:r>
          </a:p>
          <a:p>
            <a:pPr marL="711200" lvl="0" indent="-571500">
              <a:lnSpc>
                <a:spcPct val="110000"/>
              </a:lnSpc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Для выстраивания отношений с клиентами</a:t>
            </a:r>
          </a:p>
          <a:p>
            <a:pPr marL="711200" lvl="0" indent="-571500">
              <a:lnSpc>
                <a:spcPct val="110000"/>
              </a:lnSpc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Для продаж</a:t>
            </a:r>
          </a:p>
          <a:p>
            <a:pPr marL="711200" lvl="0" indent="-571500">
              <a:lnSpc>
                <a:spcPct val="110000"/>
              </a:lnSpc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Компенсации слабых сторон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65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БЛОК 8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КЛЮЧЕВЫЕ ПАРТНЕРЫ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002060"/>
                </a:solidFill>
              </a:rPr>
              <a:t>Н</a:t>
            </a:r>
            <a:r>
              <a:rPr lang="ru-RU" b="1" dirty="0" err="1" smtClean="0">
                <a:solidFill>
                  <a:srgbClr val="002060"/>
                </a:solidFill>
              </a:rPr>
              <a:t>еконкуренты</a:t>
            </a:r>
            <a:r>
              <a:rPr lang="ru-RU" b="1" dirty="0">
                <a:solidFill>
                  <a:srgbClr val="002060"/>
                </a:solidFill>
              </a:rPr>
              <a:t>, стратегическое партнерство, совместная деятельность, </a:t>
            </a:r>
            <a:r>
              <a:rPr lang="ru-RU" b="1" dirty="0" smtClean="0">
                <a:solidFill>
                  <a:srgbClr val="002060"/>
                </a:solidFill>
              </a:rPr>
              <a:t>поставщики…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en" b="1" dirty="0" smtClean="0">
                <a:solidFill>
                  <a:srgbClr val="002060"/>
                </a:solidFill>
                <a:cs typeface="Times New Roman" pitchFamily="18" charset="0"/>
              </a:rPr>
              <a:t>Кто наши партнеры?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en" b="1" dirty="0" smtClean="0">
                <a:solidFill>
                  <a:srgbClr val="002060"/>
                </a:solidFill>
                <a:cs typeface="Times New Roman" pitchFamily="18" charset="0"/>
              </a:rPr>
              <a:t>Кто наши поставщики?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en" b="1" dirty="0" smtClean="0">
                <a:solidFill>
                  <a:srgbClr val="002060"/>
                </a:solidFill>
                <a:cs typeface="Times New Roman" pitchFamily="18" charset="0"/>
              </a:rPr>
              <a:t>Какие ресурсы мы получаем от партнеров?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en" b="1" dirty="0" smtClean="0">
                <a:solidFill>
                  <a:srgbClr val="002060"/>
                </a:solidFill>
                <a:cs typeface="Times New Roman" pitchFamily="18" charset="0"/>
              </a:rPr>
              <a:t>Какую работу выполняют партнеры?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73333"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Каковы их роли? (о</a:t>
            </a:r>
            <a:r>
              <a:rPr lang="en" b="1" dirty="0" smtClean="0">
                <a:solidFill>
                  <a:srgbClr val="002060"/>
                </a:solidFill>
                <a:cs typeface="Times New Roman" pitchFamily="18" charset="0"/>
              </a:rPr>
              <a:t>птимизация и экономия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, с</a:t>
            </a:r>
            <a:r>
              <a:rPr lang="en" b="1" dirty="0" smtClean="0">
                <a:solidFill>
                  <a:srgbClr val="002060"/>
                </a:solidFill>
                <a:cs typeface="Times New Roman" pitchFamily="18" charset="0"/>
              </a:rPr>
              <a:t>нижение рисков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, п</a:t>
            </a:r>
            <a:r>
              <a:rPr lang="en" b="1" dirty="0" smtClean="0">
                <a:solidFill>
                  <a:srgbClr val="002060"/>
                </a:solidFill>
                <a:cs typeface="Times New Roman" pitchFamily="18" charset="0"/>
              </a:rPr>
              <a:t>олучение ресурсов и выполнение части работы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и пр.)</a:t>
            </a:r>
            <a:endParaRPr lang="en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БЛОК 9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СТРУКТУРА ИЗДЕРЖЕК (РАСХОДОВ)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Издержки: постоянные </a:t>
            </a:r>
            <a:r>
              <a:rPr lang="ru-RU" b="1" dirty="0">
                <a:solidFill>
                  <a:srgbClr val="002060"/>
                </a:solidFill>
              </a:rPr>
              <a:t>и переменные.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Можно </a:t>
            </a:r>
            <a:r>
              <a:rPr lang="ru-RU" b="1" dirty="0">
                <a:solidFill>
                  <a:srgbClr val="002060"/>
                </a:solidFill>
              </a:rPr>
              <a:t>ориентироваться на уменьшение затрат, а можно предоставлять большую ценность за дополнительные деньги.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Структура строится по ключевым ресурсам и видам деятельности.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15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ДЛЯ «ПОДУМАТЬ»…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Число бизнес-моделей очень велико. Задача предпринимателя - придумать не только инновационную технологию, но и инновационную бизнес-модель. </a:t>
            </a:r>
            <a:r>
              <a:rPr lang="ru-RU" b="1" dirty="0" smtClean="0">
                <a:solidFill>
                  <a:srgbClr val="002060"/>
                </a:solidFill>
              </a:rPr>
              <a:t>Многие истории успеха начинались с инновационной бизнес-модели, а не с превосходного продукта:</a:t>
            </a:r>
          </a:p>
          <a:p>
            <a:pPr fontAlgn="base"/>
            <a:r>
              <a:rPr lang="ru-RU" b="1" dirty="0" err="1" smtClean="0">
                <a:solidFill>
                  <a:srgbClr val="002060"/>
                </a:solidFill>
              </a:rPr>
              <a:t>Amazon</a:t>
            </a:r>
            <a:r>
              <a:rPr lang="ru-RU" b="1" dirty="0" smtClean="0">
                <a:solidFill>
                  <a:srgbClr val="002060"/>
                </a:solidFill>
              </a:rPr>
              <a:t> - стал крупнейшим интернет-магазином в мире, не имея ни одного традиционного магазина</a:t>
            </a:r>
          </a:p>
          <a:p>
            <a:pPr fontAlgn="base"/>
            <a:r>
              <a:rPr lang="ru-RU" b="1" dirty="0" err="1" smtClean="0">
                <a:solidFill>
                  <a:srgbClr val="002060"/>
                </a:solidFill>
              </a:rPr>
              <a:t>Apple</a:t>
            </a:r>
            <a:r>
              <a:rPr lang="ru-RU" b="1" dirty="0" smtClean="0">
                <a:solidFill>
                  <a:srgbClr val="002060"/>
                </a:solidFill>
              </a:rPr>
              <a:t> является крупнейшим продавцом музыки, хотя не владеет не одной студией и не продает компакт-диски</a:t>
            </a:r>
          </a:p>
          <a:p>
            <a:pPr fontAlgn="base"/>
            <a:r>
              <a:rPr lang="ru-RU" b="1" dirty="0" err="1" smtClean="0">
                <a:solidFill>
                  <a:srgbClr val="002060"/>
                </a:solidFill>
              </a:rPr>
              <a:t>Skype</a:t>
            </a:r>
            <a:r>
              <a:rPr lang="ru-RU" b="1" dirty="0" smtClean="0">
                <a:solidFill>
                  <a:srgbClr val="002060"/>
                </a:solidFill>
              </a:rPr>
              <a:t> - крупнейший телекоммуникационный провайдер в мире, хотя и не имеет собственной сетевой инфраструктуры</a:t>
            </a:r>
          </a:p>
          <a:p>
            <a:pPr fontAlgn="base"/>
            <a:r>
              <a:rPr lang="ru-RU" b="1" dirty="0" err="1" smtClean="0">
                <a:solidFill>
                  <a:srgbClr val="002060"/>
                </a:solidFill>
              </a:rPr>
              <a:t>Netflix</a:t>
            </a:r>
            <a:r>
              <a:rPr lang="ru-RU" b="1" dirty="0" smtClean="0">
                <a:solidFill>
                  <a:srgbClr val="002060"/>
                </a:solidFill>
              </a:rPr>
              <a:t> - вдохнула новую жизнь в видеопрокат, не имея ни одного физического магазина</a:t>
            </a:r>
          </a:p>
          <a:p>
            <a:pPr fontAlgn="base"/>
            <a:r>
              <a:rPr lang="ru-RU" b="1" dirty="0" err="1" smtClean="0">
                <a:solidFill>
                  <a:srgbClr val="002060"/>
                </a:solidFill>
              </a:rPr>
              <a:t>Starbucks</a:t>
            </a:r>
            <a:r>
              <a:rPr lang="ru-RU" b="1" dirty="0" smtClean="0">
                <a:solidFill>
                  <a:srgbClr val="002060"/>
                </a:solidFill>
              </a:rPr>
              <a:t> - крупнейшая в мире сеть кофеен, продающая обычный кофе по премиум ценам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01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БИЗНЕС-МОДЕЛЬ         </a:t>
            </a:r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ДЛЯ «ПОДУМАТЬ»…</a:t>
            </a:r>
            <a:endParaRPr lang="ru-RU" sz="4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Основные </a:t>
            </a:r>
            <a:r>
              <a:rPr lang="ru-RU" b="1" dirty="0">
                <a:solidFill>
                  <a:srgbClr val="002060"/>
                </a:solidFill>
              </a:rPr>
              <a:t>принципы инновационного бизнес-моделирования:</a:t>
            </a: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Игнорировать </a:t>
            </a:r>
            <a:r>
              <a:rPr lang="ru-RU" b="1" dirty="0" smtClean="0">
                <a:solidFill>
                  <a:srgbClr val="002060"/>
                </a:solidFill>
              </a:rPr>
              <a:t>доминирующую </a:t>
            </a:r>
            <a:r>
              <a:rPr lang="ru-RU" b="1" dirty="0">
                <a:solidFill>
                  <a:srgbClr val="002060"/>
                </a:solidFill>
              </a:rPr>
              <a:t>отраслевую </a:t>
            </a:r>
            <a:r>
              <a:rPr lang="ru-RU" b="1" dirty="0" smtClean="0">
                <a:solidFill>
                  <a:srgbClr val="002060"/>
                </a:solidFill>
              </a:rPr>
              <a:t>логику</a:t>
            </a:r>
            <a:endParaRPr lang="ru-RU" b="1" dirty="0">
              <a:solidFill>
                <a:srgbClr val="002060"/>
              </a:solidFill>
            </a:endParaRP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Забыть о прошлом</a:t>
            </a: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Перестать оглядываться на конкурентов</a:t>
            </a: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Бросить вызов </a:t>
            </a:r>
            <a:r>
              <a:rPr lang="ru-RU" b="1" dirty="0" smtClean="0">
                <a:solidFill>
                  <a:srgbClr val="002060"/>
                </a:solidFill>
              </a:rPr>
              <a:t>ортодоксальности*</a:t>
            </a:r>
            <a:endParaRPr lang="ru-RU" b="1" dirty="0">
              <a:solidFill>
                <a:srgbClr val="002060"/>
              </a:solidFill>
            </a:endParaRP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Генерировать как можно больше идей</a:t>
            </a: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Разрешить себе </a:t>
            </a:r>
            <a:r>
              <a:rPr lang="ru-RU" b="1" dirty="0" smtClean="0">
                <a:solidFill>
                  <a:srgbClr val="002060"/>
                </a:solidFill>
              </a:rPr>
              <a:t>ошибаться</a:t>
            </a:r>
          </a:p>
          <a:p>
            <a:pPr marL="0" indent="0" fontAlgn="base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* - склонность </a:t>
            </a:r>
            <a:r>
              <a:rPr lang="ru-RU" sz="2000" dirty="0">
                <a:solidFill>
                  <a:srgbClr val="002060"/>
                </a:solidFill>
              </a:rPr>
              <a:t>твёрдо придерживаться определённых убеждений, строго соблюдать правила и предписанную линию поведения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7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31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+mn-lt"/>
              </a:rPr>
              <a:t>МФЦ для бизнеса: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-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город Ульяновск: проезд Максимова, 4 (бывший 9-й Инженерный проезд)</a:t>
            </a:r>
            <a:r>
              <a:rPr lang="ru-RU" sz="28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 - город Димитровград: </a:t>
            </a:r>
            <a:r>
              <a:rPr lang="ru-RU" sz="2800" b="1" dirty="0">
                <a:solidFill>
                  <a:srgbClr val="002060"/>
                </a:solidFill>
                <a:latin typeface="+mn-lt"/>
              </a:rPr>
              <a:t>п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роспект Димитрова, 8А</a:t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Тел. 41-41-45</a:t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 - Центры развития предпринимательства (ЦРП) во всех районах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201" y="397524"/>
            <a:ext cx="1447800" cy="1497157"/>
          </a:xfrm>
          <a:prstGeom prst="rect">
            <a:avLst/>
          </a:prstGeom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744" y="398579"/>
            <a:ext cx="3235097" cy="1248564"/>
          </a:xfrm>
        </p:spPr>
      </p:pic>
    </p:spTree>
    <p:extLst>
      <p:ext uri="{BB962C8B-B14F-4D97-AF65-F5344CB8AC3E}">
        <p14:creationId xmlns="" xmlns:p14="http://schemas.microsoft.com/office/powerpoint/2010/main" val="13948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Елена Гусева,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уководитель Центра инноваций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социальной сферы (ЦИСС)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Корпорации развития промышленности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 предпринимательства Ульяновской области,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Председатель комитета по развитию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социального предпринимательства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УРО «ОПОРА РОССИИ»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531" y="1825625"/>
            <a:ext cx="3168269" cy="42838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828" y="397523"/>
            <a:ext cx="1447800" cy="14971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760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Елена Гусева</a:t>
            </a:r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en-US" sz="3100" b="1" dirty="0" smtClean="0">
                <a:solidFill>
                  <a:srgbClr val="002060"/>
                </a:solidFill>
              </a:rPr>
              <a:t>suntop@yandex.ru</a:t>
            </a:r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en-US" sz="3100" b="1" dirty="0" smtClean="0">
                <a:solidFill>
                  <a:srgbClr val="002060"/>
                </a:solidFill>
              </a:rPr>
              <a:t>https://vk.com/elena_v_guseva</a:t>
            </a:r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en-US" sz="3100" b="1" dirty="0" smtClean="0">
                <a:solidFill>
                  <a:srgbClr val="002060"/>
                </a:solidFill>
              </a:rPr>
              <a:t>https://www.facebook.com/ElenaVl.Guseva</a:t>
            </a:r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00B050"/>
                </a:solidFill>
              </a:rPr>
              <a:t>Центр инноваций социальной сферы (ЦИСС)</a:t>
            </a:r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en-US" sz="3100" b="1" dirty="0" smtClean="0">
                <a:solidFill>
                  <a:srgbClr val="002060"/>
                </a:solidFill>
              </a:rPr>
              <a:t>https://vk.com/ciss73</a:t>
            </a:r>
            <a:endParaRPr lang="ru-RU" sz="31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00B050"/>
                </a:solidFill>
              </a:rPr>
              <a:t>Комитет по развитию социального предпринимательства </a:t>
            </a:r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00B050"/>
                </a:solidFill>
              </a:rPr>
              <a:t>УРО «ОПОРА РОССИИ» </a:t>
            </a:r>
            <a:r>
              <a:rPr lang="en-US" sz="3100" b="1" dirty="0" smtClean="0">
                <a:solidFill>
                  <a:srgbClr val="002060"/>
                </a:solidFill>
              </a:rPr>
              <a:t>https://www.facebook.com/groups/socialbusiness73/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endParaRPr lang="en-US" sz="31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28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</a:t>
            </a:r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ЗНАКОМСТВО</a:t>
            </a:r>
            <a:endParaRPr lang="ru-RU" sz="5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Имя, фамилия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Название компании</a:t>
            </a:r>
            <a:r>
              <a:rPr lang="en-US" sz="40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/</a:t>
            </a:r>
            <a:r>
              <a:rPr lang="ru-RU" sz="4000" b="1" dirty="0" smtClean="0">
                <a:solidFill>
                  <a:srgbClr val="002060"/>
                </a:solidFill>
              </a:rPr>
              <a:t>организации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Услуга</a:t>
            </a:r>
            <a:r>
              <a:rPr lang="en-US" sz="40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/</a:t>
            </a:r>
            <a:r>
              <a:rPr lang="ru-RU" sz="4000" b="1" dirty="0" smtClean="0">
                <a:solidFill>
                  <a:srgbClr val="002060"/>
                </a:solidFill>
              </a:rPr>
              <a:t>продукт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Аудитория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Цель деятельности, результат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74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9600" b="1" dirty="0">
                <a:solidFill>
                  <a:srgbClr val="002060"/>
                </a:solidFill>
              </a:rPr>
              <a:t>Если общественно значимый проект не играет по коммерческим правилам, он </a:t>
            </a:r>
            <a:r>
              <a:rPr lang="ru-RU" sz="9600" b="1" dirty="0" smtClean="0">
                <a:solidFill>
                  <a:srgbClr val="002060"/>
                </a:solidFill>
              </a:rPr>
              <a:t>обречен постоянно зависеть от внешних обстоятельств.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Создатели </a:t>
            </a:r>
            <a:r>
              <a:rPr lang="ru-RU" sz="9600" b="1" dirty="0">
                <a:solidFill>
                  <a:srgbClr val="002060"/>
                </a:solidFill>
              </a:rPr>
              <a:t>социальных проектов порой вынуждены мириться с тем, что доходность у них будет </a:t>
            </a:r>
            <a:r>
              <a:rPr lang="ru-RU" sz="9600" b="1" dirty="0" smtClean="0">
                <a:solidFill>
                  <a:srgbClr val="002060"/>
                </a:solidFill>
              </a:rPr>
              <a:t>ниже</a:t>
            </a:r>
            <a:r>
              <a:rPr lang="ru-RU" sz="9600" b="1" dirty="0">
                <a:solidFill>
                  <a:srgbClr val="002060"/>
                </a:solidFill>
              </a:rPr>
              <a:t>, чем в чисто коммерческом проекте. </a:t>
            </a:r>
            <a:endParaRPr lang="ru-RU" sz="96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Зато </a:t>
            </a:r>
            <a:r>
              <a:rPr lang="ru-RU" sz="9600" b="1" dirty="0">
                <a:solidFill>
                  <a:srgbClr val="002060"/>
                </a:solidFill>
              </a:rPr>
              <a:t>на уровне идеи можно проявлять креатив — идеи могут быть такими, какие в обычном бизнесе просто не возникнут</a:t>
            </a:r>
            <a:r>
              <a:rPr lang="ru-RU" sz="96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Социальный бизнес </a:t>
            </a:r>
            <a:r>
              <a:rPr lang="ru-RU" sz="9600" b="1" dirty="0">
                <a:solidFill>
                  <a:srgbClr val="002060"/>
                </a:solidFill>
              </a:rPr>
              <a:t>создает ценности там, где их не было бы, если </a:t>
            </a:r>
            <a:r>
              <a:rPr lang="ru-RU" sz="9600" b="1" dirty="0" smtClean="0">
                <a:solidFill>
                  <a:srgbClr val="002060"/>
                </a:solidFill>
              </a:rPr>
              <a:t>бы не </a:t>
            </a:r>
            <a:r>
              <a:rPr lang="ru-RU" sz="9600" b="1" dirty="0">
                <a:solidFill>
                  <a:srgbClr val="002060"/>
                </a:solidFill>
              </a:rPr>
              <a:t>нашлось </a:t>
            </a:r>
            <a:r>
              <a:rPr lang="ru-RU" sz="9600" b="1" dirty="0" smtClean="0">
                <a:solidFill>
                  <a:srgbClr val="002060"/>
                </a:solidFill>
              </a:rPr>
              <a:t>социально-значимой идеи</a:t>
            </a:r>
            <a:r>
              <a:rPr lang="ru-RU" sz="9600" b="1" dirty="0">
                <a:solidFill>
                  <a:srgbClr val="002060"/>
                </a:solidFill>
              </a:rPr>
              <a:t>. </a:t>
            </a:r>
            <a:r>
              <a:rPr lang="ru-RU" sz="6000" b="1" dirty="0" smtClean="0">
                <a:solidFill>
                  <a:srgbClr val="002060"/>
                </a:solidFill>
              </a:rPr>
              <a:t/>
            </a:r>
            <a:br>
              <a:rPr lang="ru-RU" sz="6000" b="1" dirty="0" smtClean="0">
                <a:solidFill>
                  <a:srgbClr val="002060"/>
                </a:solidFill>
              </a:rPr>
            </a:br>
            <a:r>
              <a:rPr lang="ru-RU" sz="4100" b="1" dirty="0" smtClean="0">
                <a:solidFill>
                  <a:srgbClr val="002060"/>
                </a:solidFill>
              </a:rPr>
              <a:t/>
            </a:r>
            <a:br>
              <a:rPr lang="ru-RU" sz="41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82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>
                <a:solidFill>
                  <a:srgbClr val="002060"/>
                </a:solidFill>
              </a:rPr>
              <a:t>По закону НКО может осуществлять предпринимательскую деятельность, </a:t>
            </a:r>
            <a:endParaRPr lang="ru-RU" sz="60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если </a:t>
            </a:r>
            <a:r>
              <a:rPr lang="ru-RU" sz="6000" b="1" dirty="0">
                <a:solidFill>
                  <a:srgbClr val="002060"/>
                </a:solidFill>
              </a:rPr>
              <a:t>это служит достижению целей, ради которых она создана.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Это </a:t>
            </a:r>
            <a:r>
              <a:rPr lang="ru-RU" sz="6000" b="1" dirty="0">
                <a:solidFill>
                  <a:srgbClr val="002060"/>
                </a:solidFill>
              </a:rPr>
              <a:t>может быть: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b="1" dirty="0">
                <a:solidFill>
                  <a:srgbClr val="002060"/>
                </a:solidFill>
              </a:rPr>
              <a:t>приносящее прибыль производство товаров и услуг, отвечающих целям создания некоммерческой организации;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b="1" dirty="0">
                <a:solidFill>
                  <a:srgbClr val="002060"/>
                </a:solidFill>
              </a:rPr>
              <a:t>приобретение и реализация ценных бумаг, имущественных и неимущественных прав;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000" b="1" dirty="0">
                <a:solidFill>
                  <a:srgbClr val="002060"/>
                </a:solidFill>
              </a:rPr>
              <a:t>участие в хозяйственных обществах и участие в товариществах на вере в качестве вкладчика.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100" b="1" dirty="0" smtClean="0">
                <a:solidFill>
                  <a:srgbClr val="002060"/>
                </a:solidFill>
              </a:rPr>
              <a:t/>
            </a:r>
            <a:br>
              <a:rPr lang="ru-RU" sz="41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269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b="1" dirty="0">
                <a:solidFill>
                  <a:srgbClr val="002060"/>
                </a:solidFill>
              </a:rPr>
              <a:t>НКО может производить и реализовывать сувенирную продукцию со своей символикой, оказывать рекламные услуги по спонсорским договорам (размещать символику спонсоров на баннерах и информационных материалах в рамках проводимых НКО мероприятий), вносить свободные деньги на депозит, сдавать имущество в </a:t>
            </a:r>
            <a:r>
              <a:rPr lang="ru-RU" sz="8000" b="1" dirty="0" smtClean="0">
                <a:solidFill>
                  <a:srgbClr val="002060"/>
                </a:solidFill>
              </a:rPr>
              <a:t>аренду и пр. </a:t>
            </a:r>
            <a:r>
              <a:rPr lang="ru-RU" sz="8000" b="1" dirty="0">
                <a:solidFill>
                  <a:srgbClr val="002060"/>
                </a:solidFill>
              </a:rPr>
              <a:t>Главное, чтобы виды коммерческой деятельности были </a:t>
            </a:r>
            <a:r>
              <a:rPr lang="ru-RU" sz="8000" b="1" u="sng" dirty="0">
                <a:solidFill>
                  <a:srgbClr val="002060"/>
                </a:solidFill>
              </a:rPr>
              <a:t>предусмотрены в уставе</a:t>
            </a:r>
            <a:r>
              <a:rPr lang="ru-RU" sz="8000" b="1" dirty="0">
                <a:solidFill>
                  <a:srgbClr val="002060"/>
                </a:solidFill>
              </a:rPr>
              <a:t>, а c полученной прибыли уплачены все необходимые налоги и сборы.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b="1" dirty="0">
                <a:solidFill>
                  <a:srgbClr val="002060"/>
                </a:solidFill>
              </a:rPr>
              <a:t>У</a:t>
            </a:r>
            <a:r>
              <a:rPr lang="ru-RU" sz="8000" b="1" dirty="0" smtClean="0">
                <a:solidFill>
                  <a:srgbClr val="002060"/>
                </a:solidFill>
              </a:rPr>
              <a:t> </a:t>
            </a:r>
            <a:r>
              <a:rPr lang="ru-RU" sz="8000" b="1" dirty="0">
                <a:solidFill>
                  <a:srgbClr val="002060"/>
                </a:solidFill>
              </a:rPr>
              <a:t>НКО часто отсутствуют положения о ведении приносящей доход деятельности в уставе, а это обязательное условие для осуществления такой </a:t>
            </a:r>
            <a:r>
              <a:rPr lang="ru-RU" sz="8000" b="1" dirty="0" smtClean="0">
                <a:solidFill>
                  <a:srgbClr val="002060"/>
                </a:solidFill>
              </a:rPr>
              <a:t>деятельности. Кроме </a:t>
            </a:r>
            <a:r>
              <a:rPr lang="ru-RU" sz="8000" b="1" dirty="0">
                <a:solidFill>
                  <a:srgbClr val="002060"/>
                </a:solidFill>
              </a:rPr>
              <a:t>того, при наличии приносящей доход деятельности в ЕГРЮЛ следует внести соответствующие коды ОКВЭД, что НКО также часто не </a:t>
            </a:r>
            <a:r>
              <a:rPr lang="ru-RU" sz="8000" b="1" dirty="0" smtClean="0">
                <a:solidFill>
                  <a:srgbClr val="002060"/>
                </a:solidFill>
              </a:rPr>
              <a:t>делают.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b="1" dirty="0">
                <a:solidFill>
                  <a:srgbClr val="002060"/>
                </a:solidFill>
              </a:rPr>
              <a:t>Очень важно, чтобы коммерческая деятельность в НКО носила вспомогательный характер, а не основной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100" b="1" dirty="0" smtClean="0">
                <a:solidFill>
                  <a:srgbClr val="002060"/>
                </a:solidFill>
              </a:rPr>
              <a:t/>
            </a:r>
            <a:br>
              <a:rPr lang="ru-RU" sz="4100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60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02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Для </a:t>
            </a:r>
            <a:r>
              <a:rPr lang="ru-RU" sz="2400" b="1" dirty="0">
                <a:solidFill>
                  <a:srgbClr val="002060"/>
                </a:solidFill>
              </a:rPr>
              <a:t>НКО </a:t>
            </a:r>
            <a:r>
              <a:rPr lang="ru-RU" sz="2400" b="1" dirty="0" smtClean="0">
                <a:solidFill>
                  <a:srgbClr val="002060"/>
                </a:solidFill>
              </a:rPr>
              <a:t>правильной стратегией может быть регистрация коммерческой организации </a:t>
            </a:r>
            <a:r>
              <a:rPr lang="ru-RU" sz="2400" b="1" dirty="0">
                <a:solidFill>
                  <a:srgbClr val="002060"/>
                </a:solidFill>
              </a:rPr>
              <a:t>под предпринимательскую </a:t>
            </a:r>
            <a:r>
              <a:rPr lang="ru-RU" sz="2400" b="1" dirty="0" smtClean="0">
                <a:solidFill>
                  <a:srgbClr val="002060"/>
                </a:solidFill>
              </a:rPr>
              <a:t>деятельность. Это </a:t>
            </a:r>
            <a:r>
              <a:rPr lang="ru-RU" sz="2400" b="1" dirty="0">
                <a:solidFill>
                  <a:srgbClr val="002060"/>
                </a:solidFill>
              </a:rPr>
              <a:t>снимает многие ограничения и позволяет обеспечивать устойчивость для своей организации.  Если НКО — учредитель, то все дивиденды от ООО направляются на развитие </a:t>
            </a:r>
            <a:r>
              <a:rPr lang="ru-RU" sz="2400" b="1" dirty="0" smtClean="0">
                <a:solidFill>
                  <a:srgbClr val="002060"/>
                </a:solidFill>
              </a:rPr>
              <a:t>НКО.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Кроме </a:t>
            </a:r>
            <a:r>
              <a:rPr lang="ru-RU" sz="2400" b="1" dirty="0">
                <a:solidFill>
                  <a:srgbClr val="002060"/>
                </a:solidFill>
              </a:rPr>
              <a:t>того, это упрощает ведение бухгалтерского и налогового учета, расширяет возможности выбора видов деятельности, снижает риски для основной деятельности НКО.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18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+mn-lt"/>
              </a:rPr>
              <a:t>                        ТЕРМИНЫ</a:t>
            </a:r>
            <a:endParaRPr lang="ru-RU" sz="4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БЛАГОПОЛУЧАТЕЛИ - </a:t>
            </a:r>
            <a:r>
              <a:rPr lang="ru-RU" b="1" dirty="0">
                <a:solidFill>
                  <a:srgbClr val="002060"/>
                </a:solidFill>
                <a:cs typeface="Arial"/>
              </a:rPr>
              <a:t>л</a:t>
            </a:r>
            <a:r>
              <a:rPr lang="ru-RU" b="1" dirty="0" smtClean="0">
                <a:solidFill>
                  <a:srgbClr val="002060"/>
                </a:solidFill>
                <a:cs typeface="Arial"/>
              </a:rPr>
              <a:t>юди,</a:t>
            </a:r>
            <a:r>
              <a:rPr lang="ru-RU" b="1" baseline="0" dirty="0" smtClean="0">
                <a:solidFill>
                  <a:srgbClr val="002060"/>
                </a:solidFill>
                <a:cs typeface="Arial"/>
              </a:rPr>
              <a:t> проблему которых решает предприниматель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cs typeface="Arial"/>
              </a:rPr>
              <a:t>КЛИЕНТЫ - люди, которые платят за продукт / услугу предпринимателя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cs typeface="Arial"/>
              </a:rPr>
              <a:t>В большинстве случаев </a:t>
            </a:r>
            <a:r>
              <a:rPr lang="ru-RU" b="1" dirty="0" err="1" smtClean="0">
                <a:solidFill>
                  <a:srgbClr val="002060"/>
                </a:solidFill>
                <a:cs typeface="Arial"/>
              </a:rPr>
              <a:t>благополучатели</a:t>
            </a:r>
            <a:r>
              <a:rPr lang="ru-RU" b="1" dirty="0" smtClean="0">
                <a:solidFill>
                  <a:srgbClr val="002060"/>
                </a:solidFill>
                <a:cs typeface="Arial"/>
              </a:rPr>
              <a:t> и клиенты – разные целевые аудитории, для каждого из них нужно разрабатывать отдельное ценностное предложение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236076" cy="1280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49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1331</Words>
  <Application>Microsoft Office PowerPoint</Application>
  <PresentationFormat>Произвольный</PresentationFormat>
  <Paragraphs>168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Школа ТОС Ульяновской области</vt:lpstr>
      <vt:lpstr>Слайд 2</vt:lpstr>
      <vt:lpstr>Слайд 3</vt:lpstr>
      <vt:lpstr>                          ЗНАКОМСТВО</vt:lpstr>
      <vt:lpstr>Слайд 5</vt:lpstr>
      <vt:lpstr>Слайд 6</vt:lpstr>
      <vt:lpstr>Слайд 7</vt:lpstr>
      <vt:lpstr>Слайд 8</vt:lpstr>
      <vt:lpstr>                        ТЕРМИНЫ</vt:lpstr>
      <vt:lpstr>                        ТЕРМИНЫ: пример</vt:lpstr>
      <vt:lpstr>                      ТЕРМИНЫ: пример</vt:lpstr>
      <vt:lpstr>                                   БИЗНЕС-МОДЕЛЬ</vt:lpstr>
      <vt:lpstr>                                   БИЗНЕС-МОДЕЛЬ</vt:lpstr>
      <vt:lpstr>БИЗНЕС-МОДЕЛЬ         БИЗНЕС-МОДЕЛЬ</vt:lpstr>
      <vt:lpstr>БИЗНЕС-МОДЕЛЬ         БИЗНЕС-МОДЕЛЬ</vt:lpstr>
      <vt:lpstr>БИЗНЕС-МОДЕЛЬ         БИЗНЕС-МОДЕЛЬ</vt:lpstr>
      <vt:lpstr>БИЗНЕС-МОДЕЛЬ         БЛОК 1</vt:lpstr>
      <vt:lpstr>БИЗНЕС-МОДЕЛЬ         БЛОК 2</vt:lpstr>
      <vt:lpstr>БИЗНЕС-МОДЕЛЬ         УПРАЖНЕНИЕ</vt:lpstr>
      <vt:lpstr>БИЗНЕС-МОДЕЛЬ         БЛОК 3</vt:lpstr>
      <vt:lpstr>БИЗНЕС-МОДЕЛЬ         БЛОК 4</vt:lpstr>
      <vt:lpstr>БИЗНЕС-МОДЕЛЬ         БЛОК 5</vt:lpstr>
      <vt:lpstr>БИЗНЕС-МОДЕЛЬ         БЛОК 6</vt:lpstr>
      <vt:lpstr>БИЗНЕС-МОДЕЛЬ         БЛОК 7</vt:lpstr>
      <vt:lpstr>БИЗНЕС-МОДЕЛЬ         БЛОК 8</vt:lpstr>
      <vt:lpstr>БИЗНЕС-МОДЕЛЬ         БЛОК 9</vt:lpstr>
      <vt:lpstr>БИЗНЕС-МОДЕЛЬ         ДЛЯ «ПОДУМАТЬ»…</vt:lpstr>
      <vt:lpstr>БИЗНЕС-МОДЕЛЬ         ДЛЯ «ПОДУМАТЬ»…</vt:lpstr>
      <vt:lpstr>МФЦ для бизнеса:  - город Ульяновск: проезд Максимова, 4 (бывший 9-й Инженерный проезд)  - город Димитровград: проспект Димитрова, 8А Тел. 41-41-45  - Центры развития предпринимательства (ЦРП) во всех районах</vt:lpstr>
      <vt:lpstr>Слайд 30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Евгений</cp:lastModifiedBy>
  <cp:revision>52</cp:revision>
  <dcterms:created xsi:type="dcterms:W3CDTF">2019-10-20T20:46:21Z</dcterms:created>
  <dcterms:modified xsi:type="dcterms:W3CDTF">2019-10-23T15:23:42Z</dcterms:modified>
</cp:coreProperties>
</file>