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76" r:id="rId12"/>
    <p:sldId id="268" r:id="rId13"/>
    <p:sldId id="269" r:id="rId14"/>
    <p:sldId id="270" r:id="rId15"/>
    <p:sldId id="271" r:id="rId16"/>
    <p:sldId id="277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3" autoAdjust="0"/>
    <p:restoredTop sz="98224" autoAdjust="0"/>
  </p:normalViewPr>
  <p:slideViewPr>
    <p:cSldViewPr>
      <p:cViewPr varScale="1">
        <p:scale>
          <a:sx n="72" d="100"/>
          <a:sy n="72" d="100"/>
        </p:scale>
        <p:origin x="-13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A055DB-6E63-487F-8058-E324693B63CA}" type="doc">
      <dgm:prSet loTypeId="urn:microsoft.com/office/officeart/2005/8/layout/vList3#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7877071-9F17-4917-96AF-3EB29A48943A}">
      <dgm:prSet phldrT="[Текст]" custT="1"/>
      <dgm:spPr/>
      <dgm:t>
        <a:bodyPr/>
        <a:lstStyle/>
        <a:p>
          <a:pPr algn="l"/>
          <a:r>
            <a:rPr lang="ru-RU" sz="1800" b="1" dirty="0" smtClean="0"/>
            <a:t>КОНКРЕТНОСТЬ (SPECIFIC) — </a:t>
          </a:r>
          <a:r>
            <a:rPr lang="ru-RU" sz="1800" dirty="0" smtClean="0"/>
            <a:t>точность, однозначность трактовки цели каждым человеком.</a:t>
          </a:r>
          <a:endParaRPr lang="ru-RU" sz="1800" dirty="0"/>
        </a:p>
      </dgm:t>
    </dgm:pt>
    <dgm:pt modelId="{0FBBD66D-9BEB-46B6-886C-D002B0D4127A}" type="parTrans" cxnId="{0CCF2E40-9BDE-43C0-AA65-A5D56745C72F}">
      <dgm:prSet/>
      <dgm:spPr/>
      <dgm:t>
        <a:bodyPr/>
        <a:lstStyle/>
        <a:p>
          <a:endParaRPr lang="ru-RU"/>
        </a:p>
      </dgm:t>
    </dgm:pt>
    <dgm:pt modelId="{9AEC7F94-8591-432F-856D-6618B2A4491F}" type="sibTrans" cxnId="{0CCF2E40-9BDE-43C0-AA65-A5D56745C72F}">
      <dgm:prSet/>
      <dgm:spPr/>
      <dgm:t>
        <a:bodyPr/>
        <a:lstStyle/>
        <a:p>
          <a:endParaRPr lang="ru-RU"/>
        </a:p>
      </dgm:t>
    </dgm:pt>
    <dgm:pt modelId="{7A494E6C-7FAE-4F8D-A8FF-FEDC431A88D0}">
      <dgm:prSet phldrT="[Текст]" custT="1"/>
      <dgm:spPr/>
      <dgm:t>
        <a:bodyPr/>
        <a:lstStyle/>
        <a:p>
          <a:pPr algn="l"/>
          <a:r>
            <a:rPr lang="ru-RU" sz="1800" b="1" dirty="0" smtClean="0"/>
            <a:t>ИЗМЕРИМОСТЬ (MEASURABLE) — </a:t>
          </a:r>
          <a:r>
            <a:rPr lang="ru-RU" sz="1800" dirty="0" smtClean="0"/>
            <a:t>содержание в цели цифровых значений того, что мы хотим получить, поддающихся исчислению в установленных единицах по установленным критериям.</a:t>
          </a:r>
          <a:endParaRPr lang="ru-RU" sz="1800" dirty="0"/>
        </a:p>
      </dgm:t>
    </dgm:pt>
    <dgm:pt modelId="{736B3CF3-2B81-439C-8A4F-AB57C3226B77}" type="parTrans" cxnId="{DDD797C3-EE4D-43E5-AC48-AABB3F80383E}">
      <dgm:prSet/>
      <dgm:spPr/>
      <dgm:t>
        <a:bodyPr/>
        <a:lstStyle/>
        <a:p>
          <a:endParaRPr lang="ru-RU"/>
        </a:p>
      </dgm:t>
    </dgm:pt>
    <dgm:pt modelId="{52804C57-9157-4399-A1BC-7A058BA3FCC8}" type="sibTrans" cxnId="{DDD797C3-EE4D-43E5-AC48-AABB3F80383E}">
      <dgm:prSet/>
      <dgm:spPr/>
      <dgm:t>
        <a:bodyPr/>
        <a:lstStyle/>
        <a:p>
          <a:endParaRPr lang="ru-RU"/>
        </a:p>
      </dgm:t>
    </dgm:pt>
    <dgm:pt modelId="{096B4CB5-CD73-4169-BF7C-9DD33D948537}">
      <dgm:prSet phldrT="[Текст]" custT="1"/>
      <dgm:spPr/>
      <dgm:t>
        <a:bodyPr/>
        <a:lstStyle/>
        <a:p>
          <a:pPr algn="l"/>
          <a:r>
            <a:rPr lang="ru-RU" sz="1800" b="1" dirty="0" smtClean="0"/>
            <a:t>ДОСТИЖИМОСТЬ (ACHIEVABLE) — </a:t>
          </a:r>
          <a:r>
            <a:rPr lang="ru-RU" sz="1800" dirty="0" smtClean="0"/>
            <a:t>предполагаемый результат, который может быть достигнут с высокой степенью вероятности в заданные сроки на основании имеющейся</a:t>
          </a:r>
          <a:br>
            <a:rPr lang="ru-RU" sz="1800" dirty="0" smtClean="0"/>
          </a:br>
          <a:r>
            <a:rPr lang="ru-RU" sz="1800" dirty="0" smtClean="0"/>
            <a:t>ресурсной базы.</a:t>
          </a:r>
          <a:endParaRPr lang="ru-RU" sz="1800" dirty="0"/>
        </a:p>
      </dgm:t>
    </dgm:pt>
    <dgm:pt modelId="{CB3ECE83-7FA0-4505-8217-9E3101C04BAC}" type="parTrans" cxnId="{C33834BB-4F2D-4DCE-8851-4582461FBFB0}">
      <dgm:prSet/>
      <dgm:spPr/>
      <dgm:t>
        <a:bodyPr/>
        <a:lstStyle/>
        <a:p>
          <a:endParaRPr lang="ru-RU"/>
        </a:p>
      </dgm:t>
    </dgm:pt>
    <dgm:pt modelId="{46E5DF5C-80C1-4A2F-A1D1-53EE7FB83E0C}" type="sibTrans" cxnId="{C33834BB-4F2D-4DCE-8851-4582461FBFB0}">
      <dgm:prSet/>
      <dgm:spPr/>
      <dgm:t>
        <a:bodyPr/>
        <a:lstStyle/>
        <a:p>
          <a:endParaRPr lang="ru-RU"/>
        </a:p>
      </dgm:t>
    </dgm:pt>
    <dgm:pt modelId="{D9F93C15-3AFA-483F-8B62-04639D527933}">
      <dgm:prSet phldrT="[Текст]" custT="1"/>
      <dgm:spPr/>
      <dgm:t>
        <a:bodyPr/>
        <a:lstStyle/>
        <a:p>
          <a:pPr algn="l"/>
          <a:r>
            <a:rPr lang="ru-RU" sz="1800" b="1" dirty="0" smtClean="0"/>
            <a:t>ВЫГОДНОСТЬ (REWARDING) — </a:t>
          </a:r>
          <a:r>
            <a:rPr lang="ru-RU" sz="1800" dirty="0" smtClean="0"/>
            <a:t>реализация проекта предполагает получение положительного эффекта, удовлетворяющего потребности целевой аудитории или решающего соответствующую проблему.</a:t>
          </a:r>
          <a:endParaRPr lang="ru-RU" sz="1800" dirty="0"/>
        </a:p>
      </dgm:t>
    </dgm:pt>
    <dgm:pt modelId="{512F8AFB-51AA-48A4-92DA-2BB05F367FA6}" type="parTrans" cxnId="{8F333077-34B9-489B-A6A3-819EFC9C36CD}">
      <dgm:prSet/>
      <dgm:spPr/>
      <dgm:t>
        <a:bodyPr/>
        <a:lstStyle/>
        <a:p>
          <a:endParaRPr lang="ru-RU"/>
        </a:p>
      </dgm:t>
    </dgm:pt>
    <dgm:pt modelId="{7B0835AA-D604-4EF4-A70F-B67927764839}" type="sibTrans" cxnId="{8F333077-34B9-489B-A6A3-819EFC9C36CD}">
      <dgm:prSet/>
      <dgm:spPr/>
      <dgm:t>
        <a:bodyPr/>
        <a:lstStyle/>
        <a:p>
          <a:endParaRPr lang="ru-RU"/>
        </a:p>
      </dgm:t>
    </dgm:pt>
    <dgm:pt modelId="{F4666323-CEA2-4815-8BAA-E2A6A5C6AE28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ВРЕМЕННЫЕ РАМКИ (TIME) — </a:t>
          </a:r>
          <a:r>
            <a:rPr lang="ru-RU" sz="1800" dirty="0" smtClean="0"/>
            <a:t>сроки, определенные для реализации проекта, которые позволяют достичь результата и не превышают критических значений для решения конкретной проблемы.</a:t>
          </a:r>
          <a:endParaRPr lang="ru-RU" sz="1800" dirty="0"/>
        </a:p>
      </dgm:t>
    </dgm:pt>
    <dgm:pt modelId="{EC5E692F-92B0-4013-9655-5C03865C2706}" type="parTrans" cxnId="{27A47B67-7E41-45DF-8FD7-A43A10A21F53}">
      <dgm:prSet/>
      <dgm:spPr/>
      <dgm:t>
        <a:bodyPr/>
        <a:lstStyle/>
        <a:p>
          <a:endParaRPr lang="ru-RU"/>
        </a:p>
      </dgm:t>
    </dgm:pt>
    <dgm:pt modelId="{87DB6969-93A2-4A43-A2FB-165E61B4F7B3}" type="sibTrans" cxnId="{27A47B67-7E41-45DF-8FD7-A43A10A21F53}">
      <dgm:prSet/>
      <dgm:spPr/>
      <dgm:t>
        <a:bodyPr/>
        <a:lstStyle/>
        <a:p>
          <a:endParaRPr lang="ru-RU"/>
        </a:p>
      </dgm:t>
    </dgm:pt>
    <dgm:pt modelId="{8D7EEC39-E24D-4E43-BC51-4E6E1CE0844E}" type="pres">
      <dgm:prSet presAssocID="{F6A055DB-6E63-487F-8058-E324693B63C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9867FB-E7B5-4C4E-996C-49D08A444AFB}" type="pres">
      <dgm:prSet presAssocID="{57877071-9F17-4917-96AF-3EB29A48943A}" presName="composite" presStyleCnt="0"/>
      <dgm:spPr/>
    </dgm:pt>
    <dgm:pt modelId="{2C1F78A3-250C-4B54-8E19-2C528F9C8BA1}" type="pres">
      <dgm:prSet presAssocID="{57877071-9F17-4917-96AF-3EB29A48943A}" presName="imgShp" presStyleLbl="fgImgPlace1" presStyleIdx="0" presStyleCnt="5" custLinFactNeighborX="-68291" custLinFactNeighborY="516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</dgm:spPr>
    </dgm:pt>
    <dgm:pt modelId="{089DA711-C8D8-4C67-96EA-AB9FA6C0BAC8}" type="pres">
      <dgm:prSet presAssocID="{57877071-9F17-4917-96AF-3EB29A48943A}" presName="txShp" presStyleLbl="node1" presStyleIdx="0" presStyleCnt="5" custScaleX="137524" custLinFactNeighborX="11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3633E1-312D-4789-BD16-DAFFE6C0F706}" type="pres">
      <dgm:prSet presAssocID="{9AEC7F94-8591-432F-856D-6618B2A4491F}" presName="spacing" presStyleCnt="0"/>
      <dgm:spPr/>
    </dgm:pt>
    <dgm:pt modelId="{31295028-CE45-40FE-BEF5-A75E63AFB264}" type="pres">
      <dgm:prSet presAssocID="{7A494E6C-7FAE-4F8D-A8FF-FEDC431A88D0}" presName="composite" presStyleCnt="0"/>
      <dgm:spPr/>
    </dgm:pt>
    <dgm:pt modelId="{9849F51B-46E6-4A7A-BDE2-D6ECE3271F38}" type="pres">
      <dgm:prSet presAssocID="{7A494E6C-7FAE-4F8D-A8FF-FEDC431A88D0}" presName="imgShp" presStyleLbl="fgImgPlace1" presStyleIdx="1" presStyleCnt="5" custLinFactNeighborX="-68291" custLinFactNeighborY="-54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  <dgm:pt modelId="{F84B1512-694E-4BF6-B85D-E9157614664B}" type="pres">
      <dgm:prSet presAssocID="{7A494E6C-7FAE-4F8D-A8FF-FEDC431A88D0}" presName="txShp" presStyleLbl="node1" presStyleIdx="1" presStyleCnt="5" custScaleX="137524" custLinFactNeighborX="11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4FFB0A-2E4F-4819-90F7-0450673C0DFF}" type="pres">
      <dgm:prSet presAssocID="{52804C57-9157-4399-A1BC-7A058BA3FCC8}" presName="spacing" presStyleCnt="0"/>
      <dgm:spPr/>
    </dgm:pt>
    <dgm:pt modelId="{D2076344-0C9E-4506-806F-4EA03DF23BC4}" type="pres">
      <dgm:prSet presAssocID="{096B4CB5-CD73-4169-BF7C-9DD33D948537}" presName="composite" presStyleCnt="0"/>
      <dgm:spPr/>
    </dgm:pt>
    <dgm:pt modelId="{2B408F4D-4EE4-4DF2-A03D-B37C94287186}" type="pres">
      <dgm:prSet presAssocID="{096B4CB5-CD73-4169-BF7C-9DD33D948537}" presName="imgShp" presStyleLbl="fgImgPlace1" presStyleIdx="2" presStyleCnt="5" custLinFactNeighborX="-68291" custLinFactNeighborY="-54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</dgm:spPr>
    </dgm:pt>
    <dgm:pt modelId="{530A5BDA-D10F-431D-B1B6-913781623E7D}" type="pres">
      <dgm:prSet presAssocID="{096B4CB5-CD73-4169-BF7C-9DD33D948537}" presName="txShp" presStyleLbl="node1" presStyleIdx="2" presStyleCnt="5" custScaleX="137524" custLinFactNeighborX="11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7E499-71E8-4CD0-AD5A-03D85BEB150E}" type="pres">
      <dgm:prSet presAssocID="{46E5DF5C-80C1-4A2F-A1D1-53EE7FB83E0C}" presName="spacing" presStyleCnt="0"/>
      <dgm:spPr/>
    </dgm:pt>
    <dgm:pt modelId="{47F5251C-74ED-475F-A17E-07203343D890}" type="pres">
      <dgm:prSet presAssocID="{D9F93C15-3AFA-483F-8B62-04639D527933}" presName="composite" presStyleCnt="0"/>
      <dgm:spPr/>
    </dgm:pt>
    <dgm:pt modelId="{BFCC39C3-1660-44C8-8132-6CF575B78977}" type="pres">
      <dgm:prSet presAssocID="{D9F93C15-3AFA-483F-8B62-04639D527933}" presName="imgShp" presStyleLbl="fgImgPlace1" presStyleIdx="3" presStyleCnt="5" custLinFactNeighborX="-68291" custLinFactNeighborY="-54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</dgm:spPr>
    </dgm:pt>
    <dgm:pt modelId="{33E909F2-1061-497A-996E-27D23194CF5D}" type="pres">
      <dgm:prSet presAssocID="{D9F93C15-3AFA-483F-8B62-04639D527933}" presName="txShp" presStyleLbl="node1" presStyleIdx="3" presStyleCnt="5" custScaleX="137524" custLinFactNeighborX="11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06450-7F1B-4F17-BC86-956D5C0A88C9}" type="pres">
      <dgm:prSet presAssocID="{7B0835AA-D604-4EF4-A70F-B67927764839}" presName="spacing" presStyleCnt="0"/>
      <dgm:spPr/>
    </dgm:pt>
    <dgm:pt modelId="{16D8916B-543F-4A6F-8720-A494F03334EF}" type="pres">
      <dgm:prSet presAssocID="{F4666323-CEA2-4815-8BAA-E2A6A5C6AE28}" presName="composite" presStyleCnt="0"/>
      <dgm:spPr/>
    </dgm:pt>
    <dgm:pt modelId="{CCD4517F-BB8A-4344-AFCE-2C532E5B7D06}" type="pres">
      <dgm:prSet presAssocID="{F4666323-CEA2-4815-8BAA-E2A6A5C6AE28}" presName="imgShp" presStyleLbl="fgImgPlace1" presStyleIdx="4" presStyleCnt="5" custLinFactNeighborX="-68291" custLinFactNeighborY="-718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</dgm:spPr>
    </dgm:pt>
    <dgm:pt modelId="{526907EA-8AA8-430E-9CAA-FE7EE30E3C9A}" type="pres">
      <dgm:prSet presAssocID="{F4666323-CEA2-4815-8BAA-E2A6A5C6AE28}" presName="txShp" presStyleLbl="node1" presStyleIdx="4" presStyleCnt="5" custScaleX="137524" custLinFactNeighborX="11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DC5419-0EA1-494E-83F2-5DE7C3441E00}" type="presOf" srcId="{7A494E6C-7FAE-4F8D-A8FF-FEDC431A88D0}" destId="{F84B1512-694E-4BF6-B85D-E9157614664B}" srcOrd="0" destOrd="0" presId="urn:microsoft.com/office/officeart/2005/8/layout/vList3#1"/>
    <dgm:cxn modelId="{9F6982D6-A521-4E5D-9AA5-8D5F014FA69A}" type="presOf" srcId="{096B4CB5-CD73-4169-BF7C-9DD33D948537}" destId="{530A5BDA-D10F-431D-B1B6-913781623E7D}" srcOrd="0" destOrd="0" presId="urn:microsoft.com/office/officeart/2005/8/layout/vList3#1"/>
    <dgm:cxn modelId="{6FA3A154-9939-4D95-B40B-26582E610C21}" type="presOf" srcId="{F4666323-CEA2-4815-8BAA-E2A6A5C6AE28}" destId="{526907EA-8AA8-430E-9CAA-FE7EE30E3C9A}" srcOrd="0" destOrd="0" presId="urn:microsoft.com/office/officeart/2005/8/layout/vList3#1"/>
    <dgm:cxn modelId="{DDD797C3-EE4D-43E5-AC48-AABB3F80383E}" srcId="{F6A055DB-6E63-487F-8058-E324693B63CA}" destId="{7A494E6C-7FAE-4F8D-A8FF-FEDC431A88D0}" srcOrd="1" destOrd="0" parTransId="{736B3CF3-2B81-439C-8A4F-AB57C3226B77}" sibTransId="{52804C57-9157-4399-A1BC-7A058BA3FCC8}"/>
    <dgm:cxn modelId="{0CCF2E40-9BDE-43C0-AA65-A5D56745C72F}" srcId="{F6A055DB-6E63-487F-8058-E324693B63CA}" destId="{57877071-9F17-4917-96AF-3EB29A48943A}" srcOrd="0" destOrd="0" parTransId="{0FBBD66D-9BEB-46B6-886C-D002B0D4127A}" sibTransId="{9AEC7F94-8591-432F-856D-6618B2A4491F}"/>
    <dgm:cxn modelId="{3A2706DF-FB46-4AA0-882C-A57FDD56EAC6}" type="presOf" srcId="{F6A055DB-6E63-487F-8058-E324693B63CA}" destId="{8D7EEC39-E24D-4E43-BC51-4E6E1CE0844E}" srcOrd="0" destOrd="0" presId="urn:microsoft.com/office/officeart/2005/8/layout/vList3#1"/>
    <dgm:cxn modelId="{ED1BFFD3-84BB-44BC-8411-A69428F6B674}" type="presOf" srcId="{D9F93C15-3AFA-483F-8B62-04639D527933}" destId="{33E909F2-1061-497A-996E-27D23194CF5D}" srcOrd="0" destOrd="0" presId="urn:microsoft.com/office/officeart/2005/8/layout/vList3#1"/>
    <dgm:cxn modelId="{27A47B67-7E41-45DF-8FD7-A43A10A21F53}" srcId="{F6A055DB-6E63-487F-8058-E324693B63CA}" destId="{F4666323-CEA2-4815-8BAA-E2A6A5C6AE28}" srcOrd="4" destOrd="0" parTransId="{EC5E692F-92B0-4013-9655-5C03865C2706}" sibTransId="{87DB6969-93A2-4A43-A2FB-165E61B4F7B3}"/>
    <dgm:cxn modelId="{8F333077-34B9-489B-A6A3-819EFC9C36CD}" srcId="{F6A055DB-6E63-487F-8058-E324693B63CA}" destId="{D9F93C15-3AFA-483F-8B62-04639D527933}" srcOrd="3" destOrd="0" parTransId="{512F8AFB-51AA-48A4-92DA-2BB05F367FA6}" sibTransId="{7B0835AA-D604-4EF4-A70F-B67927764839}"/>
    <dgm:cxn modelId="{C33834BB-4F2D-4DCE-8851-4582461FBFB0}" srcId="{F6A055DB-6E63-487F-8058-E324693B63CA}" destId="{096B4CB5-CD73-4169-BF7C-9DD33D948537}" srcOrd="2" destOrd="0" parTransId="{CB3ECE83-7FA0-4505-8217-9E3101C04BAC}" sibTransId="{46E5DF5C-80C1-4A2F-A1D1-53EE7FB83E0C}"/>
    <dgm:cxn modelId="{FDC251D8-463E-4D1C-BAC5-F7A554EFBAA3}" type="presOf" srcId="{57877071-9F17-4917-96AF-3EB29A48943A}" destId="{089DA711-C8D8-4C67-96EA-AB9FA6C0BAC8}" srcOrd="0" destOrd="0" presId="urn:microsoft.com/office/officeart/2005/8/layout/vList3#1"/>
    <dgm:cxn modelId="{67181361-D465-4BF5-B187-00BD4B5238F0}" type="presParOf" srcId="{8D7EEC39-E24D-4E43-BC51-4E6E1CE0844E}" destId="{FA9867FB-E7B5-4C4E-996C-49D08A444AFB}" srcOrd="0" destOrd="0" presId="urn:microsoft.com/office/officeart/2005/8/layout/vList3#1"/>
    <dgm:cxn modelId="{7737A3E6-4F7B-4171-BC51-D05E4F22A387}" type="presParOf" srcId="{FA9867FB-E7B5-4C4E-996C-49D08A444AFB}" destId="{2C1F78A3-250C-4B54-8E19-2C528F9C8BA1}" srcOrd="0" destOrd="0" presId="urn:microsoft.com/office/officeart/2005/8/layout/vList3#1"/>
    <dgm:cxn modelId="{5496E2C5-3356-46A9-9D24-AD81ED5D95F7}" type="presParOf" srcId="{FA9867FB-E7B5-4C4E-996C-49D08A444AFB}" destId="{089DA711-C8D8-4C67-96EA-AB9FA6C0BAC8}" srcOrd="1" destOrd="0" presId="urn:microsoft.com/office/officeart/2005/8/layout/vList3#1"/>
    <dgm:cxn modelId="{125BD098-4567-48FD-A36C-203E77662787}" type="presParOf" srcId="{8D7EEC39-E24D-4E43-BC51-4E6E1CE0844E}" destId="{443633E1-312D-4789-BD16-DAFFE6C0F706}" srcOrd="1" destOrd="0" presId="urn:microsoft.com/office/officeart/2005/8/layout/vList3#1"/>
    <dgm:cxn modelId="{6AD5A611-EAFE-42BF-A8E9-B3D5C8C7BDE7}" type="presParOf" srcId="{8D7EEC39-E24D-4E43-BC51-4E6E1CE0844E}" destId="{31295028-CE45-40FE-BEF5-A75E63AFB264}" srcOrd="2" destOrd="0" presId="urn:microsoft.com/office/officeart/2005/8/layout/vList3#1"/>
    <dgm:cxn modelId="{03B11C83-AAE4-4CB4-9081-B540CDD9FDE3}" type="presParOf" srcId="{31295028-CE45-40FE-BEF5-A75E63AFB264}" destId="{9849F51B-46E6-4A7A-BDE2-D6ECE3271F38}" srcOrd="0" destOrd="0" presId="urn:microsoft.com/office/officeart/2005/8/layout/vList3#1"/>
    <dgm:cxn modelId="{6368F2E3-F595-40C3-826E-C4582E4468AE}" type="presParOf" srcId="{31295028-CE45-40FE-BEF5-A75E63AFB264}" destId="{F84B1512-694E-4BF6-B85D-E9157614664B}" srcOrd="1" destOrd="0" presId="urn:microsoft.com/office/officeart/2005/8/layout/vList3#1"/>
    <dgm:cxn modelId="{EEF5D7C4-2AD0-42AA-97B8-E734CE9FF291}" type="presParOf" srcId="{8D7EEC39-E24D-4E43-BC51-4E6E1CE0844E}" destId="{5C4FFB0A-2E4F-4819-90F7-0450673C0DFF}" srcOrd="3" destOrd="0" presId="urn:microsoft.com/office/officeart/2005/8/layout/vList3#1"/>
    <dgm:cxn modelId="{433BFA69-9AAD-4B49-85E6-2AAF5BF2E3CA}" type="presParOf" srcId="{8D7EEC39-E24D-4E43-BC51-4E6E1CE0844E}" destId="{D2076344-0C9E-4506-806F-4EA03DF23BC4}" srcOrd="4" destOrd="0" presId="urn:microsoft.com/office/officeart/2005/8/layout/vList3#1"/>
    <dgm:cxn modelId="{2E8CAAFE-3339-41AB-8479-E9695B3358D6}" type="presParOf" srcId="{D2076344-0C9E-4506-806F-4EA03DF23BC4}" destId="{2B408F4D-4EE4-4DF2-A03D-B37C94287186}" srcOrd="0" destOrd="0" presId="urn:microsoft.com/office/officeart/2005/8/layout/vList3#1"/>
    <dgm:cxn modelId="{E142F9D3-EBAB-4537-8D58-27DE2A29BD1B}" type="presParOf" srcId="{D2076344-0C9E-4506-806F-4EA03DF23BC4}" destId="{530A5BDA-D10F-431D-B1B6-913781623E7D}" srcOrd="1" destOrd="0" presId="urn:microsoft.com/office/officeart/2005/8/layout/vList3#1"/>
    <dgm:cxn modelId="{69782733-C277-437A-B88B-76F3DBDE0605}" type="presParOf" srcId="{8D7EEC39-E24D-4E43-BC51-4E6E1CE0844E}" destId="{1D57E499-71E8-4CD0-AD5A-03D85BEB150E}" srcOrd="5" destOrd="0" presId="urn:microsoft.com/office/officeart/2005/8/layout/vList3#1"/>
    <dgm:cxn modelId="{F712D7A6-152E-4D01-B03B-A79CBF5FF2EC}" type="presParOf" srcId="{8D7EEC39-E24D-4E43-BC51-4E6E1CE0844E}" destId="{47F5251C-74ED-475F-A17E-07203343D890}" srcOrd="6" destOrd="0" presId="urn:microsoft.com/office/officeart/2005/8/layout/vList3#1"/>
    <dgm:cxn modelId="{0CD2E244-D62D-433B-8BF2-C9CE8957D3FD}" type="presParOf" srcId="{47F5251C-74ED-475F-A17E-07203343D890}" destId="{BFCC39C3-1660-44C8-8132-6CF575B78977}" srcOrd="0" destOrd="0" presId="urn:microsoft.com/office/officeart/2005/8/layout/vList3#1"/>
    <dgm:cxn modelId="{3884A8BA-9E9D-4799-8BA7-DA27EEE81CA0}" type="presParOf" srcId="{47F5251C-74ED-475F-A17E-07203343D890}" destId="{33E909F2-1061-497A-996E-27D23194CF5D}" srcOrd="1" destOrd="0" presId="urn:microsoft.com/office/officeart/2005/8/layout/vList3#1"/>
    <dgm:cxn modelId="{C67356BB-384D-4C3A-A4C8-48A22B7FD553}" type="presParOf" srcId="{8D7EEC39-E24D-4E43-BC51-4E6E1CE0844E}" destId="{AAA06450-7F1B-4F17-BC86-956D5C0A88C9}" srcOrd="7" destOrd="0" presId="urn:microsoft.com/office/officeart/2005/8/layout/vList3#1"/>
    <dgm:cxn modelId="{DD30CD91-08F8-4440-B2FE-FE02C44B7DD9}" type="presParOf" srcId="{8D7EEC39-E24D-4E43-BC51-4E6E1CE0844E}" destId="{16D8916B-543F-4A6F-8720-A494F03334EF}" srcOrd="8" destOrd="0" presId="urn:microsoft.com/office/officeart/2005/8/layout/vList3#1"/>
    <dgm:cxn modelId="{4516C963-983B-4391-96D3-5AFE03E4B3F6}" type="presParOf" srcId="{16D8916B-543F-4A6F-8720-A494F03334EF}" destId="{CCD4517F-BB8A-4344-AFCE-2C532E5B7D06}" srcOrd="0" destOrd="0" presId="urn:microsoft.com/office/officeart/2005/8/layout/vList3#1"/>
    <dgm:cxn modelId="{88F706C9-C97B-4051-AE25-F0B36C2C4E2F}" type="presParOf" srcId="{16D8916B-543F-4A6F-8720-A494F03334EF}" destId="{526907EA-8AA8-430E-9CAA-FE7EE30E3C9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2963AE-E2B8-4DA4-80E4-22CCF2DB041E}" type="doc">
      <dgm:prSet loTypeId="urn:microsoft.com/office/officeart/2005/8/layout/h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991FBB2-658E-4BFA-857A-17D9D74DBFF2}">
      <dgm:prSet phldrT="[Текст]" custT="1"/>
      <dgm:spPr/>
      <dgm:t>
        <a:bodyPr/>
        <a:lstStyle/>
        <a:p>
          <a:r>
            <a:rPr lang="ru-RU" sz="4000" b="1" dirty="0" smtClean="0"/>
            <a:t>1</a:t>
          </a:r>
          <a:endParaRPr lang="ru-RU" sz="4000" b="1" dirty="0"/>
        </a:p>
      </dgm:t>
    </dgm:pt>
    <dgm:pt modelId="{ADFD4D10-4592-4F99-919F-A6943213BA77}" type="parTrans" cxnId="{6EA7F818-52E7-4F02-82FB-1008F9680AF2}">
      <dgm:prSet/>
      <dgm:spPr/>
      <dgm:t>
        <a:bodyPr/>
        <a:lstStyle/>
        <a:p>
          <a:endParaRPr lang="ru-RU"/>
        </a:p>
      </dgm:t>
    </dgm:pt>
    <dgm:pt modelId="{FC4D1ADF-F63E-4613-9559-5459C95D8BF6}" type="sibTrans" cxnId="{6EA7F818-52E7-4F02-82FB-1008F9680AF2}">
      <dgm:prSet/>
      <dgm:spPr/>
      <dgm:t>
        <a:bodyPr/>
        <a:lstStyle/>
        <a:p>
          <a:endParaRPr lang="ru-RU"/>
        </a:p>
      </dgm:t>
    </dgm:pt>
    <dgm:pt modelId="{E8DF51C1-42D0-4FE9-A776-282D2AB704F9}">
      <dgm:prSet phldrT="[Текст]"/>
      <dgm:spPr/>
      <dgm:t>
        <a:bodyPr/>
        <a:lstStyle/>
        <a:p>
          <a:r>
            <a:rPr lang="ru-RU" dirty="0" smtClean="0"/>
            <a:t>Провести турнир настольных игр.</a:t>
          </a:r>
          <a:endParaRPr lang="ru-RU" dirty="0"/>
        </a:p>
      </dgm:t>
    </dgm:pt>
    <dgm:pt modelId="{E520FECF-D91B-4674-8480-50E2C9E9692C}" type="parTrans" cxnId="{99B00D45-F394-421B-8EB0-8D379CCD5795}">
      <dgm:prSet/>
      <dgm:spPr/>
      <dgm:t>
        <a:bodyPr/>
        <a:lstStyle/>
        <a:p>
          <a:endParaRPr lang="ru-RU"/>
        </a:p>
      </dgm:t>
    </dgm:pt>
    <dgm:pt modelId="{2FBCD714-62C9-4BC2-8428-43E37ED54A36}" type="sibTrans" cxnId="{99B00D45-F394-421B-8EB0-8D379CCD5795}">
      <dgm:prSet/>
      <dgm:spPr/>
      <dgm:t>
        <a:bodyPr/>
        <a:lstStyle/>
        <a:p>
          <a:endParaRPr lang="ru-RU"/>
        </a:p>
      </dgm:t>
    </dgm:pt>
    <dgm:pt modelId="{845CF453-56B5-4F5A-A09E-7F7994CE0137}">
      <dgm:prSet phldrT="[Текст]" custT="1"/>
      <dgm:spPr/>
      <dgm:t>
        <a:bodyPr/>
        <a:lstStyle/>
        <a:p>
          <a:r>
            <a:rPr lang="ru-RU" sz="4000" b="1" dirty="0" smtClean="0"/>
            <a:t>2</a:t>
          </a:r>
          <a:endParaRPr lang="ru-RU" sz="4000" b="1" dirty="0"/>
        </a:p>
      </dgm:t>
    </dgm:pt>
    <dgm:pt modelId="{654C5ED3-1A60-426C-8AD7-8D6D057C674B}" type="parTrans" cxnId="{BC1BF652-CF1E-44FB-9B01-86B113AB5C4C}">
      <dgm:prSet/>
      <dgm:spPr/>
      <dgm:t>
        <a:bodyPr/>
        <a:lstStyle/>
        <a:p>
          <a:endParaRPr lang="ru-RU"/>
        </a:p>
      </dgm:t>
    </dgm:pt>
    <dgm:pt modelId="{43BDDF78-E35E-4744-BF35-6C3DEB6F5B1B}" type="sibTrans" cxnId="{BC1BF652-CF1E-44FB-9B01-86B113AB5C4C}">
      <dgm:prSet/>
      <dgm:spPr/>
      <dgm:t>
        <a:bodyPr/>
        <a:lstStyle/>
        <a:p>
          <a:endParaRPr lang="ru-RU"/>
        </a:p>
      </dgm:t>
    </dgm:pt>
    <dgm:pt modelId="{3865EBFA-3585-40FB-8079-8A63E09E321D}">
      <dgm:prSet phldrT="[Текст]"/>
      <dgm:spPr/>
      <dgm:t>
        <a:bodyPr/>
        <a:lstStyle/>
        <a:p>
          <a:r>
            <a:rPr lang="ru-RU" dirty="0" smtClean="0"/>
            <a:t> Создание среды </a:t>
          </a:r>
          <a:r>
            <a:rPr lang="ru-RU" dirty="0" smtClean="0"/>
            <a:t>для </a:t>
          </a:r>
          <a:r>
            <a:rPr lang="ru-RU" dirty="0" smtClean="0"/>
            <a:t>    </a:t>
          </a:r>
          <a:br>
            <a:rPr lang="ru-RU" dirty="0" smtClean="0"/>
          </a:br>
          <a:r>
            <a:rPr lang="ru-RU" dirty="0" smtClean="0"/>
            <a:t> обеспечения  </a:t>
          </a:r>
          <a:br>
            <a:rPr lang="ru-RU" dirty="0" smtClean="0"/>
          </a:br>
          <a:r>
            <a:rPr lang="ru-RU" dirty="0" smtClean="0"/>
            <a:t>  организации </a:t>
          </a:r>
          <a:r>
            <a:rPr lang="ru-RU" dirty="0" smtClean="0"/>
            <a:t>досуга молодежи, способствующего развитию культурного и образовательного </a:t>
          </a:r>
          <a:r>
            <a:rPr lang="ru-RU" dirty="0" smtClean="0"/>
            <a:t>уровня молодого </a:t>
          </a:r>
          <a:r>
            <a:rPr lang="ru-RU" dirty="0" smtClean="0"/>
            <a:t>поколения посредством комплексного использования </a:t>
          </a:r>
          <a:r>
            <a:rPr lang="ru-RU" dirty="0" err="1" smtClean="0"/>
            <a:t>досуговых</a:t>
          </a:r>
          <a:r>
            <a:rPr lang="ru-RU" dirty="0" smtClean="0"/>
            <a:t> </a:t>
          </a:r>
          <a:r>
            <a:rPr lang="ru-RU" dirty="0" smtClean="0"/>
            <a:t>технологий.</a:t>
          </a:r>
          <a:endParaRPr lang="ru-RU" dirty="0"/>
        </a:p>
      </dgm:t>
    </dgm:pt>
    <dgm:pt modelId="{CB3DC3B9-D6D7-441B-BEF2-32AA79528EC9}" type="parTrans" cxnId="{4D10CE04-35E4-42C0-AA28-7A854C922862}">
      <dgm:prSet/>
      <dgm:spPr/>
      <dgm:t>
        <a:bodyPr/>
        <a:lstStyle/>
        <a:p>
          <a:endParaRPr lang="ru-RU"/>
        </a:p>
      </dgm:t>
    </dgm:pt>
    <dgm:pt modelId="{600B6628-614C-4CCB-A3E7-32BC09602F95}" type="sibTrans" cxnId="{4D10CE04-35E4-42C0-AA28-7A854C922862}">
      <dgm:prSet/>
      <dgm:spPr/>
      <dgm:t>
        <a:bodyPr/>
        <a:lstStyle/>
        <a:p>
          <a:endParaRPr lang="ru-RU"/>
        </a:p>
      </dgm:t>
    </dgm:pt>
    <dgm:pt modelId="{AF36257A-0F5B-4AAD-B012-54DF4601656C}" type="pres">
      <dgm:prSet presAssocID="{592963AE-E2B8-4DA4-80E4-22CCF2DB04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E4CE18-3D53-4717-9F4E-A62134BF6C06}" type="pres">
      <dgm:prSet presAssocID="{3991FBB2-658E-4BFA-857A-17D9D74DBFF2}" presName="composite" presStyleCnt="0"/>
      <dgm:spPr/>
    </dgm:pt>
    <dgm:pt modelId="{751ADB84-6982-438E-A70F-7A7274347671}" type="pres">
      <dgm:prSet presAssocID="{3991FBB2-658E-4BFA-857A-17D9D74DBFF2}" presName="parTx" presStyleLbl="alignNode1" presStyleIdx="0" presStyleCnt="2" custScaleY="135561" custLinFactNeighborY="-485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78A9A2-6C43-48E3-85AF-67ABB66719CD}" type="pres">
      <dgm:prSet presAssocID="{3991FBB2-658E-4BFA-857A-17D9D74DBFF2}" presName="desTx" presStyleLbl="alignAccFollowNode1" presStyleIdx="0" presStyleCnt="2" custScaleY="132417" custLinFactNeighborY="13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EEDC57-A941-40F6-BA7F-A332CC9BB658}" type="pres">
      <dgm:prSet presAssocID="{FC4D1ADF-F63E-4613-9559-5459C95D8BF6}" presName="space" presStyleCnt="0"/>
      <dgm:spPr/>
    </dgm:pt>
    <dgm:pt modelId="{3C9BA51F-FFA2-4D7E-894A-D7464BC86374}" type="pres">
      <dgm:prSet presAssocID="{845CF453-56B5-4F5A-A09E-7F7994CE0137}" presName="composite" presStyleCnt="0"/>
      <dgm:spPr/>
    </dgm:pt>
    <dgm:pt modelId="{44E68280-26F7-46EB-9244-6D075F5916D7}" type="pres">
      <dgm:prSet presAssocID="{845CF453-56B5-4F5A-A09E-7F7994CE0137}" presName="parTx" presStyleLbl="alignNode1" presStyleIdx="1" presStyleCnt="2" custScaleY="135561" custLinFactNeighborY="-485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D1F7D-E1CF-4DA1-A346-39F6F6FEF0D5}" type="pres">
      <dgm:prSet presAssocID="{845CF453-56B5-4F5A-A09E-7F7994CE0137}" presName="desTx" presStyleLbl="alignAccFollowNode1" presStyleIdx="1" presStyleCnt="2" custScaleY="132417" custLinFactNeighborX="4410" custLinFactNeighborY="5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B00D45-F394-421B-8EB0-8D379CCD5795}" srcId="{3991FBB2-658E-4BFA-857A-17D9D74DBFF2}" destId="{E8DF51C1-42D0-4FE9-A776-282D2AB704F9}" srcOrd="0" destOrd="0" parTransId="{E520FECF-D91B-4674-8480-50E2C9E9692C}" sibTransId="{2FBCD714-62C9-4BC2-8428-43E37ED54A36}"/>
    <dgm:cxn modelId="{1478951E-4BE9-42FA-A350-E3B73713BD8C}" type="presOf" srcId="{592963AE-E2B8-4DA4-80E4-22CCF2DB041E}" destId="{AF36257A-0F5B-4AAD-B012-54DF4601656C}" srcOrd="0" destOrd="0" presId="urn:microsoft.com/office/officeart/2005/8/layout/hList1"/>
    <dgm:cxn modelId="{BBD30DDD-9ADB-46B3-AF99-F0199B427CBE}" type="presOf" srcId="{E8DF51C1-42D0-4FE9-A776-282D2AB704F9}" destId="{4A78A9A2-6C43-48E3-85AF-67ABB66719CD}" srcOrd="0" destOrd="0" presId="urn:microsoft.com/office/officeart/2005/8/layout/hList1"/>
    <dgm:cxn modelId="{1B5865E8-7208-4F00-9F15-DB859C87757E}" type="presOf" srcId="{3991FBB2-658E-4BFA-857A-17D9D74DBFF2}" destId="{751ADB84-6982-438E-A70F-7A7274347671}" srcOrd="0" destOrd="0" presId="urn:microsoft.com/office/officeart/2005/8/layout/hList1"/>
    <dgm:cxn modelId="{1D8F5A57-A7E6-4F86-9383-F79A614A9AFF}" type="presOf" srcId="{3865EBFA-3585-40FB-8079-8A63E09E321D}" destId="{92ED1F7D-E1CF-4DA1-A346-39F6F6FEF0D5}" srcOrd="0" destOrd="0" presId="urn:microsoft.com/office/officeart/2005/8/layout/hList1"/>
    <dgm:cxn modelId="{FBCF5D12-F014-497A-AA12-6995DB957282}" type="presOf" srcId="{845CF453-56B5-4F5A-A09E-7F7994CE0137}" destId="{44E68280-26F7-46EB-9244-6D075F5916D7}" srcOrd="0" destOrd="0" presId="urn:microsoft.com/office/officeart/2005/8/layout/hList1"/>
    <dgm:cxn modelId="{4D10CE04-35E4-42C0-AA28-7A854C922862}" srcId="{845CF453-56B5-4F5A-A09E-7F7994CE0137}" destId="{3865EBFA-3585-40FB-8079-8A63E09E321D}" srcOrd="0" destOrd="0" parTransId="{CB3DC3B9-D6D7-441B-BEF2-32AA79528EC9}" sibTransId="{600B6628-614C-4CCB-A3E7-32BC09602F95}"/>
    <dgm:cxn modelId="{6EA7F818-52E7-4F02-82FB-1008F9680AF2}" srcId="{592963AE-E2B8-4DA4-80E4-22CCF2DB041E}" destId="{3991FBB2-658E-4BFA-857A-17D9D74DBFF2}" srcOrd="0" destOrd="0" parTransId="{ADFD4D10-4592-4F99-919F-A6943213BA77}" sibTransId="{FC4D1ADF-F63E-4613-9559-5459C95D8BF6}"/>
    <dgm:cxn modelId="{BC1BF652-CF1E-44FB-9B01-86B113AB5C4C}" srcId="{592963AE-E2B8-4DA4-80E4-22CCF2DB041E}" destId="{845CF453-56B5-4F5A-A09E-7F7994CE0137}" srcOrd="1" destOrd="0" parTransId="{654C5ED3-1A60-426C-8AD7-8D6D057C674B}" sibTransId="{43BDDF78-E35E-4744-BF35-6C3DEB6F5B1B}"/>
    <dgm:cxn modelId="{EE0424ED-2AE9-4E51-B8CE-70410A874714}" type="presParOf" srcId="{AF36257A-0F5B-4AAD-B012-54DF4601656C}" destId="{BAE4CE18-3D53-4717-9F4E-A62134BF6C06}" srcOrd="0" destOrd="0" presId="urn:microsoft.com/office/officeart/2005/8/layout/hList1"/>
    <dgm:cxn modelId="{799D0B89-08DF-47E8-B28D-9CC7A3DC2F03}" type="presParOf" srcId="{BAE4CE18-3D53-4717-9F4E-A62134BF6C06}" destId="{751ADB84-6982-438E-A70F-7A7274347671}" srcOrd="0" destOrd="0" presId="urn:microsoft.com/office/officeart/2005/8/layout/hList1"/>
    <dgm:cxn modelId="{A9D3280A-F4DC-4E37-A876-90864CE7771B}" type="presParOf" srcId="{BAE4CE18-3D53-4717-9F4E-A62134BF6C06}" destId="{4A78A9A2-6C43-48E3-85AF-67ABB66719CD}" srcOrd="1" destOrd="0" presId="urn:microsoft.com/office/officeart/2005/8/layout/hList1"/>
    <dgm:cxn modelId="{715142C9-324C-43B2-90D7-70AFE0F40A02}" type="presParOf" srcId="{AF36257A-0F5B-4AAD-B012-54DF4601656C}" destId="{44EEDC57-A941-40F6-BA7F-A332CC9BB658}" srcOrd="1" destOrd="0" presId="urn:microsoft.com/office/officeart/2005/8/layout/hList1"/>
    <dgm:cxn modelId="{AEF92F51-C971-46B3-9862-CBF84FDA9C75}" type="presParOf" srcId="{AF36257A-0F5B-4AAD-B012-54DF4601656C}" destId="{3C9BA51F-FFA2-4D7E-894A-D7464BC86374}" srcOrd="2" destOrd="0" presId="urn:microsoft.com/office/officeart/2005/8/layout/hList1"/>
    <dgm:cxn modelId="{F52F586A-962F-4CBE-92E8-8A1591F2CB95}" type="presParOf" srcId="{3C9BA51F-FFA2-4D7E-894A-D7464BC86374}" destId="{44E68280-26F7-46EB-9244-6D075F5916D7}" srcOrd="0" destOrd="0" presId="urn:microsoft.com/office/officeart/2005/8/layout/hList1"/>
    <dgm:cxn modelId="{747D8323-ED4E-407E-851C-EE503ABB487C}" type="presParOf" srcId="{3C9BA51F-FFA2-4D7E-894A-D7464BC86374}" destId="{92ED1F7D-E1CF-4DA1-A346-39F6F6FEF0D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DA711-C8D8-4C67-96EA-AB9FA6C0BAC8}">
      <dsp:nvSpPr>
        <dsp:cNvPr id="0" name=""/>
        <dsp:cNvSpPr/>
      </dsp:nvSpPr>
      <dsp:spPr>
        <a:xfrm rot="10800000">
          <a:off x="720040" y="1493"/>
          <a:ext cx="7704895" cy="1022551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0917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КОНКРЕТНОСТЬ (SPECIFIC) — </a:t>
          </a:r>
          <a:r>
            <a:rPr lang="ru-RU" sz="1800" kern="1200" dirty="0" smtClean="0"/>
            <a:t>точность, однозначность трактовки цели каждым человеком.</a:t>
          </a:r>
          <a:endParaRPr lang="ru-RU" sz="1800" kern="1200" dirty="0"/>
        </a:p>
      </dsp:txBody>
      <dsp:txXfrm rot="10800000">
        <a:off x="975678" y="1493"/>
        <a:ext cx="7449257" cy="1022551"/>
      </dsp:txXfrm>
    </dsp:sp>
    <dsp:sp modelId="{2C1F78A3-250C-4B54-8E19-2C528F9C8BA1}">
      <dsp:nvSpPr>
        <dsp:cNvPr id="0" name=""/>
        <dsp:cNvSpPr/>
      </dsp:nvSpPr>
      <dsp:spPr>
        <a:xfrm>
          <a:off x="201589" y="54349"/>
          <a:ext cx="1022551" cy="102255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84B1512-694E-4BF6-B85D-E9157614664B}">
      <dsp:nvSpPr>
        <dsp:cNvPr id="0" name=""/>
        <dsp:cNvSpPr/>
      </dsp:nvSpPr>
      <dsp:spPr>
        <a:xfrm rot="10800000">
          <a:off x="720040" y="1329284"/>
          <a:ext cx="7704895" cy="1022551"/>
        </a:xfrm>
        <a:prstGeom prst="homePlat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0917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ИЗМЕРИМОСТЬ (MEASURABLE) — </a:t>
          </a:r>
          <a:r>
            <a:rPr lang="ru-RU" sz="1800" kern="1200" dirty="0" smtClean="0"/>
            <a:t>содержание в цели цифровых значений того, что мы хотим получить, поддающихся исчислению в установленных единицах по установленным критериям.</a:t>
          </a:r>
          <a:endParaRPr lang="ru-RU" sz="1800" kern="1200" dirty="0"/>
        </a:p>
      </dsp:txBody>
      <dsp:txXfrm rot="10800000">
        <a:off x="975678" y="1329284"/>
        <a:ext cx="7449257" cy="1022551"/>
      </dsp:txXfrm>
    </dsp:sp>
    <dsp:sp modelId="{9849F51B-46E6-4A7A-BDE2-D6ECE3271F38}">
      <dsp:nvSpPr>
        <dsp:cNvPr id="0" name=""/>
        <dsp:cNvSpPr/>
      </dsp:nvSpPr>
      <dsp:spPr>
        <a:xfrm>
          <a:off x="201589" y="1273443"/>
          <a:ext cx="1022551" cy="102255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30A5BDA-D10F-431D-B1B6-913781623E7D}">
      <dsp:nvSpPr>
        <dsp:cNvPr id="0" name=""/>
        <dsp:cNvSpPr/>
      </dsp:nvSpPr>
      <dsp:spPr>
        <a:xfrm rot="10800000">
          <a:off x="720040" y="2657076"/>
          <a:ext cx="7704895" cy="1022551"/>
        </a:xfrm>
        <a:prstGeom prst="homePlat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0917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ДОСТИЖИМОСТЬ (ACHIEVABLE) — </a:t>
          </a:r>
          <a:r>
            <a:rPr lang="ru-RU" sz="1800" kern="1200" dirty="0" smtClean="0"/>
            <a:t>предполагаемый результат, который может быть достигнут с высокой степенью вероятности в заданные сроки на основании имеющейся</a:t>
          </a:r>
          <a:br>
            <a:rPr lang="ru-RU" sz="1800" kern="1200" dirty="0" smtClean="0"/>
          </a:br>
          <a:r>
            <a:rPr lang="ru-RU" sz="1800" kern="1200" dirty="0" smtClean="0"/>
            <a:t>ресурсной базы.</a:t>
          </a:r>
          <a:endParaRPr lang="ru-RU" sz="1800" kern="1200" dirty="0"/>
        </a:p>
      </dsp:txBody>
      <dsp:txXfrm rot="10800000">
        <a:off x="975678" y="2657076"/>
        <a:ext cx="7449257" cy="1022551"/>
      </dsp:txXfrm>
    </dsp:sp>
    <dsp:sp modelId="{2B408F4D-4EE4-4DF2-A03D-B37C94287186}">
      <dsp:nvSpPr>
        <dsp:cNvPr id="0" name=""/>
        <dsp:cNvSpPr/>
      </dsp:nvSpPr>
      <dsp:spPr>
        <a:xfrm>
          <a:off x="201589" y="2601234"/>
          <a:ext cx="1022551" cy="102255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3E909F2-1061-497A-996E-27D23194CF5D}">
      <dsp:nvSpPr>
        <dsp:cNvPr id="0" name=""/>
        <dsp:cNvSpPr/>
      </dsp:nvSpPr>
      <dsp:spPr>
        <a:xfrm rot="10800000">
          <a:off x="720040" y="3984867"/>
          <a:ext cx="7704895" cy="1022551"/>
        </a:xfrm>
        <a:prstGeom prst="homePlat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0917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ВЫГОДНОСТЬ (REWARDING) — </a:t>
          </a:r>
          <a:r>
            <a:rPr lang="ru-RU" sz="1800" kern="1200" dirty="0" smtClean="0"/>
            <a:t>реализация проекта предполагает получение положительного эффекта, удовлетворяющего потребности целевой аудитории или решающего соответствующую проблему.</a:t>
          </a:r>
          <a:endParaRPr lang="ru-RU" sz="1800" kern="1200" dirty="0"/>
        </a:p>
      </dsp:txBody>
      <dsp:txXfrm rot="10800000">
        <a:off x="975678" y="3984867"/>
        <a:ext cx="7449257" cy="1022551"/>
      </dsp:txXfrm>
    </dsp:sp>
    <dsp:sp modelId="{BFCC39C3-1660-44C8-8132-6CF575B78977}">
      <dsp:nvSpPr>
        <dsp:cNvPr id="0" name=""/>
        <dsp:cNvSpPr/>
      </dsp:nvSpPr>
      <dsp:spPr>
        <a:xfrm>
          <a:off x="201589" y="3929025"/>
          <a:ext cx="1022551" cy="102255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6907EA-8AA8-430E-9CAA-FE7EE30E3C9A}">
      <dsp:nvSpPr>
        <dsp:cNvPr id="0" name=""/>
        <dsp:cNvSpPr/>
      </dsp:nvSpPr>
      <dsp:spPr>
        <a:xfrm rot="10800000">
          <a:off x="720040" y="5312658"/>
          <a:ext cx="7704895" cy="1022551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0917" tIns="68580" rIns="128016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ВРЕМЕННЫЕ РАМКИ (TIME) — </a:t>
          </a:r>
          <a:r>
            <a:rPr lang="ru-RU" sz="1800" kern="1200" dirty="0" smtClean="0"/>
            <a:t>сроки, определенные для реализации проекта, которые позволяют достичь результата и не превышают критических значений для решения конкретной проблемы.</a:t>
          </a:r>
          <a:endParaRPr lang="ru-RU" sz="1800" kern="1200" dirty="0"/>
        </a:p>
      </dsp:txBody>
      <dsp:txXfrm rot="10800000">
        <a:off x="975678" y="5312658"/>
        <a:ext cx="7449257" cy="1022551"/>
      </dsp:txXfrm>
    </dsp:sp>
    <dsp:sp modelId="{CCD4517F-BB8A-4344-AFCE-2C532E5B7D06}">
      <dsp:nvSpPr>
        <dsp:cNvPr id="0" name=""/>
        <dsp:cNvSpPr/>
      </dsp:nvSpPr>
      <dsp:spPr>
        <a:xfrm>
          <a:off x="201589" y="5239157"/>
          <a:ext cx="1022551" cy="102255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ADB84-6982-438E-A70F-7A7274347671}">
      <dsp:nvSpPr>
        <dsp:cNvPr id="0" name=""/>
        <dsp:cNvSpPr/>
      </dsp:nvSpPr>
      <dsp:spPr>
        <a:xfrm>
          <a:off x="42" y="43780"/>
          <a:ext cx="4071440" cy="119895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1</a:t>
          </a:r>
          <a:endParaRPr lang="ru-RU" sz="4000" b="1" kern="1200" dirty="0"/>
        </a:p>
      </dsp:txBody>
      <dsp:txXfrm>
        <a:off x="42" y="43780"/>
        <a:ext cx="4071440" cy="1198952"/>
      </dsp:txXfrm>
    </dsp:sp>
    <dsp:sp modelId="{4A78A9A2-6C43-48E3-85AF-67ABB66719CD}">
      <dsp:nvSpPr>
        <dsp:cNvPr id="0" name=""/>
        <dsp:cNvSpPr/>
      </dsp:nvSpPr>
      <dsp:spPr>
        <a:xfrm>
          <a:off x="42" y="1370814"/>
          <a:ext cx="4071440" cy="503789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Провести турнир настольных игр.</a:t>
          </a:r>
          <a:endParaRPr lang="ru-RU" sz="2100" kern="1200" dirty="0"/>
        </a:p>
      </dsp:txBody>
      <dsp:txXfrm>
        <a:off x="42" y="1370814"/>
        <a:ext cx="4071440" cy="5037897"/>
      </dsp:txXfrm>
    </dsp:sp>
    <dsp:sp modelId="{44E68280-26F7-46EB-9244-6D075F5916D7}">
      <dsp:nvSpPr>
        <dsp:cNvPr id="0" name=""/>
        <dsp:cNvSpPr/>
      </dsp:nvSpPr>
      <dsp:spPr>
        <a:xfrm>
          <a:off x="4641484" y="43780"/>
          <a:ext cx="4071440" cy="1198952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2</a:t>
          </a:r>
          <a:endParaRPr lang="ru-RU" sz="4000" b="1" kern="1200" dirty="0"/>
        </a:p>
      </dsp:txBody>
      <dsp:txXfrm>
        <a:off x="4641484" y="43780"/>
        <a:ext cx="4071440" cy="1198952"/>
      </dsp:txXfrm>
    </dsp:sp>
    <dsp:sp modelId="{92ED1F7D-E1CF-4DA1-A346-39F6F6FEF0D5}">
      <dsp:nvSpPr>
        <dsp:cNvPr id="0" name=""/>
        <dsp:cNvSpPr/>
      </dsp:nvSpPr>
      <dsp:spPr>
        <a:xfrm>
          <a:off x="4641484" y="1370814"/>
          <a:ext cx="4071440" cy="5037897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Создание содержательной среды для обеспечения нового уровня организации досуга молодежи, способствующего развитию культурного и образовательного уровня, социальной и психологической зрелости молодого поколения посредством комплексного использования традиционных и инновационных досуговых технологий.</a:t>
          </a:r>
          <a:endParaRPr lang="ru-RU" sz="2100" kern="1200" dirty="0"/>
        </a:p>
      </dsp:txBody>
      <dsp:txXfrm>
        <a:off x="4641484" y="1370814"/>
        <a:ext cx="4071440" cy="50378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EA522-3055-4290-9EE7-B05F93602CA7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468B5-9C07-4E3B-85C8-583DCF3FFC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122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468B5-9C07-4E3B-85C8-583DCF3FFC5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6126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 rot="21203414">
            <a:off x="798278" y="450801"/>
            <a:ext cx="7170057" cy="1950716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Социальное проектирование</a:t>
            </a:r>
            <a:endParaRPr lang="ru-RU" sz="7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МЕТОДИКА СОСТАВЛЕНИЯ СОЦИАЛЬНЫХ ПРОЕКТОВ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4116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468544" y="249833"/>
            <a:ext cx="736398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/>
              <a:t/>
            </a:r>
            <a:br>
              <a:rPr lang="ru-RU" sz="1700" dirty="0"/>
            </a:br>
            <a:r>
              <a:rPr lang="ru-RU" sz="1700" dirty="0"/>
              <a:t/>
            </a:r>
            <a:br>
              <a:rPr lang="ru-RU" sz="1700" dirty="0"/>
            </a:br>
            <a:r>
              <a:rPr lang="ru-RU" sz="1700" dirty="0"/>
              <a:t/>
            </a:r>
            <a:br>
              <a:rPr lang="ru-RU" sz="1700" dirty="0"/>
            </a:br>
            <a:r>
              <a:rPr lang="ru-RU" sz="1700" dirty="0"/>
              <a:t/>
            </a:r>
            <a:br>
              <a:rPr lang="ru-RU" sz="1700" dirty="0"/>
            </a:br>
            <a:endParaRPr lang="ru-RU" sz="17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35212627"/>
              </p:ext>
            </p:extLst>
          </p:nvPr>
        </p:nvGraphicFramePr>
        <p:xfrm>
          <a:off x="179512" y="242987"/>
          <a:ext cx="842493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383010" y="4246877"/>
            <a:ext cx="1059012" cy="795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R</a:t>
            </a:r>
            <a:endParaRPr lang="ru-RU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0688" y="2908621"/>
            <a:ext cx="982960" cy="795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A</a:t>
            </a:r>
            <a:endParaRPr lang="ru-RU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0727" y="5589240"/>
            <a:ext cx="903577" cy="795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T</a:t>
            </a:r>
            <a:endParaRPr lang="ru-RU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37456" y="369905"/>
            <a:ext cx="894184" cy="795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S</a:t>
            </a:r>
            <a:endParaRPr lang="ru-RU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25087"/>
            <a:ext cx="992353" cy="795801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M</a:t>
            </a:r>
            <a:endParaRPr lang="ru-RU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815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277704388"/>
              </p:ext>
            </p:extLst>
          </p:nvPr>
        </p:nvGraphicFramePr>
        <p:xfrm>
          <a:off x="251520" y="260648"/>
          <a:ext cx="871296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139952" y="6017575"/>
            <a:ext cx="5040560" cy="79580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ТУРНИР НАСТОЛЬНЫХ ИГР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5165016"/>
            <a:ext cx="3528392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Где 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SMART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цель?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1027" name="Picture 3" descr="C:\Users\Дмитрий\Desktop\Моя идея 2018\Исходники презентация\22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-27384"/>
            <a:ext cx="126437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5269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1584" y="116632"/>
            <a:ext cx="2782416" cy="795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Задачи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64704"/>
            <a:ext cx="849694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/>
              <a:t>Задачи </a:t>
            </a:r>
            <a:r>
              <a:rPr lang="ru-RU" sz="3200" dirty="0"/>
              <a:t>— точные формулировки, отражающие, каким образом вы </a:t>
            </a:r>
            <a:r>
              <a:rPr lang="ru-RU" sz="3200" dirty="0" smtClean="0"/>
              <a:t>будете достигать </a:t>
            </a:r>
            <a:r>
              <a:rPr lang="ru-RU" sz="3200" dirty="0"/>
              <a:t>цель. С каждой целью будут связаны одна или больше задач. </a:t>
            </a:r>
            <a:endParaRPr lang="ru-RU" sz="3200" dirty="0" smtClean="0"/>
          </a:p>
          <a:p>
            <a:pPr algn="just"/>
            <a:r>
              <a:rPr lang="ru-RU" sz="3200" u="sng" dirty="0" smtClean="0">
                <a:solidFill>
                  <a:schemeClr val="accent1">
                    <a:lumMod val="75000"/>
                  </a:schemeClr>
                </a:solidFill>
              </a:rPr>
              <a:t>По сути, задача </a:t>
            </a:r>
            <a:r>
              <a:rPr lang="ru-RU" sz="3200" u="sng" dirty="0">
                <a:solidFill>
                  <a:schemeClr val="accent1">
                    <a:lumMod val="75000"/>
                  </a:schemeClr>
                </a:solidFill>
              </a:rPr>
              <a:t>— «Как?» процесса</a:t>
            </a:r>
            <a:r>
              <a:rPr lang="ru-RU" sz="3200" u="sng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/>
            <a:endParaRPr lang="ru-RU" sz="1200" dirty="0" smtClean="0"/>
          </a:p>
          <a:p>
            <a:endParaRPr lang="ru-RU" sz="2400" dirty="0" smtClean="0"/>
          </a:p>
          <a:p>
            <a:r>
              <a:rPr lang="ru-RU" sz="2400" dirty="0" smtClean="0"/>
              <a:t>Всегда </a:t>
            </a:r>
            <a:r>
              <a:rPr lang="ru-RU" sz="2400" dirty="0"/>
              <a:t>начинайте задачу с глагола действия. Это гарантирует, что задача измерима, и </a:t>
            </a:r>
            <a:r>
              <a:rPr lang="ru-RU" sz="2400" dirty="0" smtClean="0"/>
              <a:t>что конечный </a:t>
            </a:r>
            <a:r>
              <a:rPr lang="ru-RU" sz="2400" dirty="0"/>
              <a:t>результат проекта рассматривается через действие задачи. Каждая задача также</a:t>
            </a:r>
            <a:br>
              <a:rPr lang="ru-RU" sz="2400" dirty="0"/>
            </a:br>
            <a:r>
              <a:rPr lang="ru-RU" sz="2400" dirty="0"/>
              <a:t>становится измеримой контрольной точкой.</a:t>
            </a:r>
            <a:br>
              <a:rPr lang="ru-RU" sz="2400" dirty="0"/>
            </a:br>
            <a:endParaRPr lang="ru-RU" sz="2400" dirty="0" smtClean="0"/>
          </a:p>
          <a:p>
            <a:r>
              <a:rPr lang="ru-RU" sz="2400" dirty="0" smtClean="0"/>
              <a:t>Удержание </a:t>
            </a:r>
            <a:r>
              <a:rPr lang="ru-RU" sz="2400" dirty="0"/>
              <a:t>целей и задач на переднем плане каждого проекта гарантирует, что проект </a:t>
            </a:r>
            <a:r>
              <a:rPr lang="ru-RU" sz="2400" dirty="0" smtClean="0"/>
              <a:t>и группа </a:t>
            </a:r>
            <a:r>
              <a:rPr lang="ru-RU" sz="2400" dirty="0"/>
              <a:t>работают слаженно в течение всего времени выполнения проекта. </a:t>
            </a:r>
          </a:p>
        </p:txBody>
      </p:sp>
      <p:pic>
        <p:nvPicPr>
          <p:cNvPr id="9218" name="Picture 2" descr="C:\Users\Дмитрий\Desktop\Моя идея 2018\Исходники презентация\45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211458"/>
            <a:ext cx="1627435" cy="167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495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701" y="116632"/>
            <a:ext cx="3142456" cy="795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Результат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811733"/>
            <a:ext cx="8406335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Результат </a:t>
            </a:r>
            <a:r>
              <a:rPr lang="ru-RU" sz="2800" dirty="0"/>
              <a:t>— достижение основной поставленной цели проекта. </a:t>
            </a:r>
            <a:r>
              <a:rPr lang="ru-RU" sz="2800" dirty="0" smtClean="0"/>
              <a:t>Описание должно </a:t>
            </a:r>
            <a:r>
              <a:rPr lang="ru-RU" sz="2800" dirty="0"/>
              <a:t>быть максимально точным, содержать как </a:t>
            </a:r>
            <a:r>
              <a:rPr lang="ru-RU" sz="2800" dirty="0" smtClean="0"/>
              <a:t>количественные («</a:t>
            </a:r>
            <a:r>
              <a:rPr lang="ru-RU" sz="2800" dirty="0"/>
              <a:t>Сколько?»), так и качественные («Как хорошо?») показатели, </a:t>
            </a:r>
            <a:r>
              <a:rPr lang="ru-RU" sz="2800" dirty="0" smtClean="0"/>
              <a:t>которые должны </a:t>
            </a:r>
            <a:r>
              <a:rPr lang="ru-RU" sz="2800" dirty="0"/>
              <a:t>быть достигнуты в процессе реализации проекта</a:t>
            </a:r>
            <a:r>
              <a:rPr lang="ru-RU" sz="2800" dirty="0" smtClean="0"/>
              <a:t>.</a:t>
            </a:r>
            <a:endParaRPr lang="ru-RU" sz="2400" dirty="0"/>
          </a:p>
          <a:p>
            <a:pPr algn="just"/>
            <a:endParaRPr lang="ru-RU" sz="2000" dirty="0" smtClean="0"/>
          </a:p>
          <a:p>
            <a:pPr algn="just"/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</a:rPr>
              <a:t>Количественные 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показатели </a:t>
            </a:r>
            <a:r>
              <a:rPr lang="ru-RU" sz="2000" dirty="0"/>
              <a:t>— численные значения, которые отражают достижения </a:t>
            </a:r>
            <a:r>
              <a:rPr lang="ru-RU" sz="2000" dirty="0" smtClean="0"/>
              <a:t>цели проекта </a:t>
            </a:r>
            <a:r>
              <a:rPr lang="ru-RU" sz="2000" dirty="0"/>
              <a:t>(количество участников семинара, количество выпущенных методических пособий и</a:t>
            </a:r>
            <a:br>
              <a:rPr lang="ru-RU" sz="2000" dirty="0"/>
            </a:br>
            <a:r>
              <a:rPr lang="ru-RU" sz="2000" dirty="0"/>
              <a:t>так далее</a:t>
            </a:r>
            <a:r>
              <a:rPr lang="ru-RU" sz="2000" dirty="0" smtClean="0"/>
              <a:t>).</a:t>
            </a:r>
          </a:p>
          <a:p>
            <a:pPr algn="just"/>
            <a:r>
              <a:rPr lang="ru-RU" sz="2400" dirty="0"/>
              <a:t/>
            </a:r>
            <a:br>
              <a:rPr lang="ru-RU" sz="2400" dirty="0"/>
            </a:b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</a:rPr>
              <a:t>Качественные 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показатели </a:t>
            </a:r>
            <a:r>
              <a:rPr lang="ru-RU" sz="2000" dirty="0"/>
              <a:t>— позитивные изменения, которые произойдут в </a:t>
            </a:r>
            <a:r>
              <a:rPr lang="ru-RU" sz="2000" dirty="0" smtClean="0"/>
              <a:t>результате реализации </a:t>
            </a:r>
            <a:r>
              <a:rPr lang="ru-RU" sz="2000" dirty="0"/>
              <a:t>проекта (например, уровень знаний участников проекта). </a:t>
            </a:r>
          </a:p>
        </p:txBody>
      </p:sp>
    </p:spTree>
    <p:extLst>
      <p:ext uri="{BB962C8B-B14F-4D97-AF65-F5344CB8AC3E}">
        <p14:creationId xmlns:p14="http://schemas.microsoft.com/office/powerpoint/2010/main" xmlns="" val="214620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332656"/>
            <a:ext cx="4897553" cy="795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Механизм реализации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12776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/>
              <a:t>Механизм реализации </a:t>
            </a:r>
            <a:r>
              <a:rPr lang="ru-RU" sz="3600" dirty="0"/>
              <a:t>представляет собой календарный план проекта. </a:t>
            </a:r>
            <a:r>
              <a:rPr lang="ru-RU" sz="3600" dirty="0" smtClean="0"/>
              <a:t>С учетом </a:t>
            </a:r>
            <a:r>
              <a:rPr lang="ru-RU" sz="3600" dirty="0"/>
              <a:t>намеченных целей определяются ключевые события проекта</a:t>
            </a:r>
            <a:r>
              <a:rPr lang="ru-RU" sz="3600" dirty="0" smtClean="0"/>
              <a:t>.</a:t>
            </a:r>
          </a:p>
          <a:p>
            <a:endParaRPr lang="ru-RU" sz="2400" dirty="0"/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- Отвечает на вопрос: «Как мы это сделаем»?</a:t>
            </a:r>
          </a:p>
          <a:p>
            <a:r>
              <a:rPr lang="ru-RU" sz="2400" dirty="0" smtClean="0"/>
              <a:t>- Мероприятия </a:t>
            </a:r>
            <a:r>
              <a:rPr lang="ru-RU" sz="2400" dirty="0"/>
              <a:t>играют роль контрольных точек. Их используют в качестве </a:t>
            </a:r>
            <a:r>
              <a:rPr lang="ru-RU" sz="2400" dirty="0" smtClean="0"/>
              <a:t>меры при </a:t>
            </a:r>
            <a:r>
              <a:rPr lang="ru-RU" sz="2400" dirty="0"/>
              <a:t>выполнении плана работ. </a:t>
            </a:r>
          </a:p>
        </p:txBody>
      </p:sp>
      <p:pic>
        <p:nvPicPr>
          <p:cNvPr id="4" name="Picture 2" descr="C:\Users\Дмитрий\Desktop\Моя идея 2018\Исходники презентация\963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27" y="3583"/>
            <a:ext cx="1440160" cy="143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Дмитрий\Desktop\Моя идея 2018\Исходники презентация\963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5207"/>
            <a:ext cx="720080" cy="71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Дмитрий\Desktop\Моя идея 2018\Исходники презентация\963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720080" cy="71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Дмитрий\Desktop\Моя идея 2018\Исходники презентация\963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93296"/>
            <a:ext cx="720080" cy="71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Дмитрий\Desktop\Моя идея 2018\Исходники презентация\963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52770">
            <a:off x="7642104" y="6093295"/>
            <a:ext cx="720080" cy="71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Дмитрий\Desktop\Моя идея 2018\Исходники презентация\963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446321"/>
            <a:ext cx="720080" cy="71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138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25000" t="8000" r="-7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0232" y="188640"/>
            <a:ext cx="2278360" cy="795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Смета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24744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/>
              <a:t>Смета проекта </a:t>
            </a:r>
            <a:r>
              <a:rPr lang="ru-RU" sz="4000" dirty="0"/>
              <a:t>рассчитывается по суммарным затратам на его </a:t>
            </a:r>
            <a:r>
              <a:rPr lang="ru-RU" sz="4000" dirty="0" smtClean="0"/>
              <a:t>реализацию. Смета </a:t>
            </a:r>
            <a:r>
              <a:rPr lang="ru-RU" sz="4000" dirty="0"/>
              <a:t>проекта используется для планирования финансирования и сравнения</a:t>
            </a:r>
            <a:br>
              <a:rPr lang="ru-RU" sz="4000" dirty="0"/>
            </a:br>
            <a:r>
              <a:rPr lang="ru-RU" sz="4000" dirty="0"/>
              <a:t>фактических затрат с </a:t>
            </a:r>
            <a:r>
              <a:rPr lang="ru-RU" sz="4000" dirty="0" smtClean="0"/>
              <a:t>плановыми затратами.</a:t>
            </a:r>
            <a:endParaRPr lang="ru-RU" sz="4000" dirty="0"/>
          </a:p>
        </p:txBody>
      </p:sp>
      <p:pic>
        <p:nvPicPr>
          <p:cNvPr id="5122" name="Picture 2" descr="C:\Users\Дмитрий\Desktop\Моя идея 2018\Исходники презентация\56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73216"/>
            <a:ext cx="1656184" cy="138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356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" y="584022"/>
          <a:ext cx="9144000" cy="6273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472"/>
                <a:gridCol w="4286280"/>
                <a:gridCol w="1285884"/>
                <a:gridCol w="1171564"/>
                <a:gridCol w="1828800"/>
              </a:tblGrid>
              <a:tr h="110722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№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расходов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</a:t>
                      </a:r>
                      <a:b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(ед.), руб.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Кол-во</a:t>
                      </a:r>
                      <a:b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единиц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Всего,</a:t>
                      </a:r>
                      <a:b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руб.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8251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Настольные игры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17249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17249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5138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Набор картриджей для выпуска газеты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251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Диски с лицензионными фильмами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5138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Приглашение специалистов для проведения мастер- классов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30000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5138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Приобретение расходных материалов для проведения мастер- классов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2517">
                <a:tc gridSpan="4"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Итого расходов без учета НДФЛ: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97959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2517">
                <a:tc gridSpan="4"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Налог на доходы физических лиц 13%: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12734.67</a:t>
                      </a:r>
                    </a:p>
                  </a:txBody>
                  <a:tcPr marL="47625" marR="47625" marT="47625" marB="47625" anchor="ctr"/>
                </a:tc>
              </a:tr>
              <a:tr h="582517">
                <a:tc gridSpan="4"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Всего расходов на реализацию проекта с учетом НДФЛ: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110693.67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43306" y="0"/>
            <a:ext cx="8686800" cy="84124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Смета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2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12000" t="13000" r="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116632"/>
            <a:ext cx="5355497" cy="795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Медиапродвижение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0835" y="1300016"/>
            <a:ext cx="867930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/>
              <a:t>Средства массовой информации </a:t>
            </a:r>
            <a:r>
              <a:rPr lang="ru-RU" sz="3200" dirty="0"/>
              <a:t>— это социальные институты, </a:t>
            </a:r>
            <a:r>
              <a:rPr lang="ru-RU" sz="3200" dirty="0" smtClean="0"/>
              <a:t>занятые сбором</a:t>
            </a:r>
            <a:r>
              <a:rPr lang="ru-RU" sz="3200" dirty="0"/>
              <a:t>, обработкой, анализом и распространением информации в </a:t>
            </a:r>
            <a:r>
              <a:rPr lang="ru-RU" sz="3200" dirty="0" smtClean="0"/>
              <a:t>массовом масштабе.</a:t>
            </a:r>
          </a:p>
          <a:p>
            <a:pPr algn="just"/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algn="just"/>
            <a:r>
              <a:rPr lang="ru-RU" dirty="0" smtClean="0"/>
              <a:t>Важно</a:t>
            </a:r>
            <a:r>
              <a:rPr lang="ru-RU" dirty="0"/>
              <a:t>! Для успешного </a:t>
            </a:r>
            <a:r>
              <a:rPr lang="ru-RU" dirty="0" err="1"/>
              <a:t>медиапродвижения</a:t>
            </a:r>
            <a:r>
              <a:rPr lang="ru-RU" dirty="0"/>
              <a:t> необходимо понять, на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какой сегмент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аудитории </a:t>
            </a:r>
            <a:r>
              <a:rPr lang="ru-RU" dirty="0" smtClean="0"/>
              <a:t>СМИ </a:t>
            </a:r>
            <a:r>
              <a:rPr lang="ru-RU" dirty="0"/>
              <a:t>и социальных медиа делается упор. Выбирайте тот вид продвижения, который </a:t>
            </a:r>
            <a:r>
              <a:rPr lang="ru-RU" dirty="0" smtClean="0"/>
              <a:t>вам больше </a:t>
            </a:r>
            <a:r>
              <a:rPr lang="ru-RU" dirty="0"/>
              <a:t>всего подходит</a:t>
            </a:r>
            <a:r>
              <a:rPr lang="ru-RU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r>
              <a:rPr lang="ru-RU" sz="2000" b="1" dirty="0" err="1" smtClean="0"/>
              <a:t>Медиакарта</a:t>
            </a:r>
            <a:r>
              <a:rPr lang="ru-RU" sz="2000" b="1" dirty="0" smtClean="0"/>
              <a:t> </a:t>
            </a:r>
            <a:r>
              <a:rPr lang="ru-RU" sz="2000" dirty="0"/>
              <a:t>— это список СМИ и социальных сетей, а также </a:t>
            </a:r>
            <a:r>
              <a:rPr lang="ru-RU" sz="2000" dirty="0" err="1"/>
              <a:t>медийных</a:t>
            </a:r>
            <a:r>
              <a:rPr lang="ru-RU" sz="2000" dirty="0"/>
              <a:t> мероприятий в </a:t>
            </a:r>
            <a:r>
              <a:rPr lang="ru-RU" sz="2000" dirty="0" smtClean="0"/>
              <a:t>рамках проекта </a:t>
            </a:r>
            <a:r>
              <a:rPr lang="ru-RU" sz="2000" dirty="0"/>
              <a:t>с количеством участников. Иными словами — это </a:t>
            </a:r>
            <a:r>
              <a:rPr lang="ru-RU" sz="2000" dirty="0" smtClean="0"/>
              <a:t>схема продвижения </a:t>
            </a:r>
            <a:r>
              <a:rPr lang="ru-RU" sz="2000" dirty="0"/>
              <a:t>проекта </a:t>
            </a:r>
            <a:r>
              <a:rPr lang="ru-RU" sz="2000" dirty="0" smtClean="0"/>
              <a:t>в социальных </a:t>
            </a:r>
            <a:r>
              <a:rPr lang="ru-RU" sz="2000" dirty="0"/>
              <a:t>сетях с учетом увеличения количества участников группы (подписчиков </a:t>
            </a:r>
            <a:r>
              <a:rPr lang="ru-RU" sz="2000" dirty="0" smtClean="0"/>
              <a:t>/ оригинальных </a:t>
            </a:r>
            <a:r>
              <a:rPr lang="ru-RU" sz="2000" dirty="0"/>
              <a:t>посетителей / </a:t>
            </a:r>
            <a:r>
              <a:rPr lang="ru-RU" sz="2000" dirty="0" err="1" smtClean="0"/>
              <a:t>ретвитов</a:t>
            </a:r>
            <a:r>
              <a:rPr lang="ru-RU" sz="2000" dirty="0" smtClean="0"/>
              <a:t>/ </a:t>
            </a:r>
            <a:r>
              <a:rPr lang="ru-RU" sz="2000" dirty="0" err="1" smtClean="0"/>
              <a:t>репостов</a:t>
            </a:r>
            <a:r>
              <a:rPr lang="ru-RU" sz="2000" dirty="0" smtClean="0"/>
              <a:t>).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908157"/>
            <a:ext cx="5106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если мероприятие не попало в СМИ, его не было</a:t>
            </a:r>
          </a:p>
        </p:txBody>
      </p:sp>
      <p:pic>
        <p:nvPicPr>
          <p:cNvPr id="8194" name="Picture 2" descr="C:\Users\Дмитрий\Desktop\Моя идея 2018\Исходники презентация\9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7" y="6165304"/>
            <a:ext cx="792087" cy="62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Дмитрий\Desktop\Моя идея 2018\Исходники презентация\124369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322" y="114184"/>
            <a:ext cx="1719222" cy="118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Дмитрий\Desktop\Моя идея 2018\Исходники презентация\78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52936"/>
            <a:ext cx="921643" cy="9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800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291071" y="-99392"/>
            <a:ext cx="4897553" cy="795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Термины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5" y="1177582"/>
            <a:ext cx="842493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u="sng" dirty="0"/>
              <a:t>П</a:t>
            </a:r>
            <a:r>
              <a:rPr lang="ru-RU" sz="5400" b="1" u="sng" dirty="0"/>
              <a:t>роект </a:t>
            </a:r>
            <a:r>
              <a:rPr lang="ru-RU" sz="5400" dirty="0"/>
              <a:t>— временное предприятие, направленное на </a:t>
            </a:r>
            <a:r>
              <a:rPr lang="ru-RU" sz="5400" dirty="0">
                <a:solidFill>
                  <a:schemeClr val="accent1">
                    <a:lumMod val="75000"/>
                  </a:schemeClr>
                </a:solidFill>
              </a:rPr>
              <a:t>создание уникального продукта</a:t>
            </a:r>
            <a:r>
              <a:rPr lang="ru-RU" sz="5400" dirty="0"/>
              <a:t>, услуги или результата </a:t>
            </a:r>
          </a:p>
        </p:txBody>
      </p:sp>
    </p:spTree>
    <p:extLst>
      <p:ext uri="{BB962C8B-B14F-4D97-AF65-F5344CB8AC3E}">
        <p14:creationId xmlns:p14="http://schemas.microsoft.com/office/powerpoint/2010/main" xmlns="" val="1204541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3000" t="5000" r="-3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1678" y="1208941"/>
            <a:ext cx="80046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u="sng" dirty="0" smtClean="0"/>
              <a:t>Социальный проект</a:t>
            </a:r>
            <a:r>
              <a:rPr lang="ru-RU" sz="3200" b="1" dirty="0"/>
              <a:t> </a:t>
            </a:r>
            <a:r>
              <a:rPr lang="ru-RU" sz="3200" dirty="0"/>
              <a:t>— сконструированное инициатором проекта нововведение, целью которого является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создание</a:t>
            </a:r>
            <a:r>
              <a:rPr lang="ru-RU" sz="3200" dirty="0"/>
              <a:t>, модернизация или поддержание в изменившейся среде материальной или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духовной ценности</a:t>
            </a:r>
            <a:r>
              <a:rPr lang="ru-RU" sz="3200" dirty="0"/>
              <a:t>, которое имеет пространственно-временные и ресурсные границы,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воздействие</a:t>
            </a:r>
            <a:r>
              <a:rPr lang="ru-RU" sz="3200" dirty="0"/>
              <a:t> которого на людей считается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положительным</a:t>
            </a:r>
            <a:r>
              <a:rPr lang="ru-RU" sz="3200" dirty="0"/>
              <a:t> по своему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социальному значению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91071" y="-99392"/>
            <a:ext cx="4897553" cy="79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Термины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02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4536" y="908720"/>
            <a:ext cx="79394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/>
              <a:t>Грант</a:t>
            </a:r>
            <a:r>
              <a:rPr lang="ru-RU" sz="4000" dirty="0" smtClean="0"/>
              <a:t> -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безвозмездная</a:t>
            </a:r>
            <a:r>
              <a:rPr lang="ru-RU" sz="4000" dirty="0" smtClean="0"/>
              <a:t>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субсидия </a:t>
            </a:r>
            <a:r>
              <a:rPr lang="ru-RU" sz="4000" dirty="0" smtClean="0"/>
              <a:t>организациям </a:t>
            </a:r>
            <a:r>
              <a:rPr lang="ru-RU" sz="4000" dirty="0"/>
              <a:t>и физическим лицам в денежной или натуральной форме на проведение </a:t>
            </a:r>
            <a:r>
              <a:rPr lang="ru-RU" sz="4000" dirty="0" smtClean="0"/>
              <a:t>различные </a:t>
            </a:r>
            <a:r>
              <a:rPr lang="ru-RU" sz="4000" dirty="0" smtClean="0"/>
              <a:t>цели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с последующим</a:t>
            </a:r>
            <a:r>
              <a:rPr lang="ru-RU" sz="4000" dirty="0"/>
              <a:t>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отчётом</a:t>
            </a:r>
            <a:r>
              <a:rPr lang="ru-RU" sz="4000" dirty="0"/>
              <a:t> об их использовании.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291071" y="-99392"/>
            <a:ext cx="4897553" cy="795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Термины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60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8640"/>
            <a:ext cx="856895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Современное социальное проектирование</a:t>
            </a:r>
            <a:r>
              <a:rPr lang="ru-RU" sz="4000" dirty="0"/>
              <a:t> — это один из самых эффективных </a:t>
            </a:r>
            <a:r>
              <a:rPr lang="ru-RU" sz="4000" dirty="0">
                <a:solidFill>
                  <a:schemeClr val="bg1"/>
                </a:solidFill>
              </a:rPr>
              <a:t>способов развития гражданского общества. </a:t>
            </a:r>
            <a:endParaRPr lang="ru-RU" sz="4000" dirty="0" smtClean="0">
              <a:solidFill>
                <a:schemeClr val="bg1"/>
              </a:solidFill>
            </a:endParaRPr>
          </a:p>
          <a:p>
            <a:pPr algn="just"/>
            <a:endParaRPr lang="ru-RU" sz="3200" dirty="0" smtClean="0"/>
          </a:p>
          <a:p>
            <a:pPr algn="just"/>
            <a:endParaRPr lang="ru-RU" sz="3200" dirty="0"/>
          </a:p>
          <a:p>
            <a:pPr algn="just"/>
            <a:r>
              <a:rPr lang="ru-RU" sz="2400" dirty="0" smtClean="0"/>
              <a:t>Участие </a:t>
            </a:r>
            <a:r>
              <a:rPr lang="ru-RU" sz="2400" dirty="0"/>
              <a:t>населения в выработке и принятии решения по проектам, их корректировке, в недопущении произвольных социальных решений представителей власти или частных лиц — одно из фундаментальных основ практики социального проектирования во многих странах.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Включение общества в разных формах в процессы разработки и реализации социальных проектов значительно повышает гражданскую активность населения.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97025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44624"/>
            <a:ext cx="5333517" cy="1512167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Определение проблемы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30652"/>
            <a:ext cx="8640961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100" b="1" dirty="0"/>
              <a:t>Любой проект — это совокупность действий, ресурсов и сил, направленных </a:t>
            </a:r>
            <a:r>
              <a:rPr lang="ru-RU" sz="3100" b="1" dirty="0" smtClean="0"/>
              <a:t>на решение </a:t>
            </a:r>
            <a:r>
              <a:rPr lang="ru-RU" sz="3100" b="1" dirty="0"/>
              <a:t>определенной проблемы. Поэтому любой проект начинается с </a:t>
            </a:r>
            <a:r>
              <a:rPr lang="ru-RU" sz="3100" b="1" dirty="0" smtClean="0"/>
              <a:t>того, что </a:t>
            </a:r>
            <a:r>
              <a:rPr lang="ru-RU" sz="3100" b="1" dirty="0"/>
              <a:t>озвучивается некая проблема, которая требует </a:t>
            </a:r>
            <a:r>
              <a:rPr lang="ru-RU" sz="3100" b="1" dirty="0" smtClean="0"/>
              <a:t>решения. В </a:t>
            </a:r>
            <a:r>
              <a:rPr lang="ru-RU" sz="3100" b="1" dirty="0"/>
              <a:t>формулировке проблемы следует использовать объективные данные (факты, </a:t>
            </a:r>
            <a:r>
              <a:rPr lang="ru-RU" sz="3100" b="1" dirty="0" smtClean="0"/>
              <a:t>статистику,</a:t>
            </a:r>
            <a:r>
              <a:rPr lang="ru-RU" sz="3100" b="1" dirty="0"/>
              <a:t> </a:t>
            </a:r>
            <a:r>
              <a:rPr lang="ru-RU" sz="3100" b="1" dirty="0" smtClean="0"/>
              <a:t>мнения </a:t>
            </a:r>
            <a:r>
              <a:rPr lang="ru-RU" sz="3100" b="1" dirty="0"/>
              <a:t>экспертов). Следует избегать общих фраз и слов «недостаток» или «отсутствие</a:t>
            </a:r>
            <a:r>
              <a:rPr lang="ru-RU" sz="3100" b="1" dirty="0" smtClean="0"/>
              <a:t>».</a:t>
            </a:r>
          </a:p>
          <a:p>
            <a:pPr algn="just"/>
            <a:endParaRPr lang="ru-RU" sz="1200" dirty="0" smtClean="0"/>
          </a:p>
          <a:p>
            <a:pPr algn="ctr"/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Излагая </a:t>
            </a: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суть проблемы, не следует путать собственно проблему с ее следствиями </a:t>
            </a: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или причинами.</a:t>
            </a:r>
            <a:endParaRPr lang="ru-RU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085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t="-17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2636912"/>
            <a:ext cx="3888431" cy="1080120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Идея</a:t>
            </a:r>
            <a:endParaRPr lang="ru-RU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26736"/>
            <a:ext cx="57606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/>
              <a:t>Идея </a:t>
            </a:r>
            <a:endParaRPr lang="ru-RU" sz="5400" b="1" dirty="0" smtClean="0"/>
          </a:p>
          <a:p>
            <a:r>
              <a:rPr lang="ru-RU" sz="5400" b="1" dirty="0" smtClean="0"/>
              <a:t>проекта </a:t>
            </a:r>
          </a:p>
          <a:p>
            <a:r>
              <a:rPr lang="ru-RU" sz="5400" dirty="0" smtClean="0"/>
              <a:t>это </a:t>
            </a:r>
            <a:r>
              <a:rPr lang="ru-RU" sz="5400" dirty="0"/>
              <a:t>основная </a:t>
            </a:r>
            <a:endParaRPr lang="ru-RU" sz="5400" dirty="0" smtClean="0"/>
          </a:p>
          <a:p>
            <a:r>
              <a:rPr lang="ru-RU" sz="5400" dirty="0" smtClean="0"/>
              <a:t>тема </a:t>
            </a:r>
            <a:r>
              <a:rPr lang="ru-RU" sz="5400" dirty="0"/>
              <a:t>или замысел </a:t>
            </a:r>
            <a:r>
              <a:rPr lang="ru-RU" sz="5400" dirty="0" smtClean="0"/>
              <a:t>будущего проекта</a:t>
            </a:r>
            <a:endParaRPr lang="ru-RU" sz="5400" dirty="0"/>
          </a:p>
        </p:txBody>
      </p:sp>
      <p:pic>
        <p:nvPicPr>
          <p:cNvPr id="2050" name="Picture 2" descr="C:\Users\Дмитрий\Desktop\ide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61048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10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88640"/>
            <a:ext cx="4897553" cy="795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Целевая аудитория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69568"/>
            <a:ext cx="856895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/>
              <a:t>Целевая группа </a:t>
            </a:r>
            <a:r>
              <a:rPr lang="ru-RU" sz="4400" b="1" dirty="0" smtClean="0"/>
              <a:t>или целевая аудитория </a:t>
            </a:r>
            <a:r>
              <a:rPr lang="ru-RU" sz="4400" dirty="0" smtClean="0"/>
              <a:t>— </a:t>
            </a:r>
            <a:r>
              <a:rPr lang="ru-RU" sz="4400" dirty="0"/>
              <a:t>группа людей, </a:t>
            </a:r>
            <a:r>
              <a:rPr lang="ru-RU" sz="4400" dirty="0" smtClean="0"/>
              <a:t>объединенных общими </a:t>
            </a:r>
            <a:r>
              <a:rPr lang="ru-RU" sz="4400" dirty="0"/>
              <a:t>признаками, или объединенных ради какой-либо цели или задачи</a:t>
            </a:r>
            <a:r>
              <a:rPr lang="ru-RU" sz="4400" dirty="0" smtClean="0"/>
              <a:t>.</a:t>
            </a:r>
          </a:p>
          <a:p>
            <a:pPr algn="just"/>
            <a:endParaRPr lang="ru-RU" sz="4000" dirty="0" smtClean="0"/>
          </a:p>
          <a:p>
            <a:pPr algn="just"/>
            <a:r>
              <a:rPr lang="ru-RU" sz="2400" dirty="0" smtClean="0"/>
              <a:t>- Отвечает на вопрос: «На кого рассчитан этот проект?»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75084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6000"/>
            <a:lum/>
          </a:blip>
          <a:srcRect/>
          <a:stretch>
            <a:fillRect l="20000" t="20000" r="-20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6176" y="188640"/>
            <a:ext cx="3024336" cy="795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Цель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4"/>
            <a:ext cx="835292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/>
              <a:t>Цель</a:t>
            </a:r>
            <a:r>
              <a:rPr lang="ru-RU" sz="3600" b="1" dirty="0"/>
              <a:t> — это конкретное, четкое, привязанное </a:t>
            </a:r>
            <a:r>
              <a:rPr lang="ru-RU" sz="3600" b="1" dirty="0" smtClean="0"/>
              <a:t>ко времени</a:t>
            </a:r>
            <a:r>
              <a:rPr lang="ru-RU" sz="3600" b="1" dirty="0"/>
              <a:t>, измеримое и</a:t>
            </a:r>
            <a:br>
              <a:rPr lang="ru-RU" sz="3600" b="1" dirty="0"/>
            </a:br>
            <a:r>
              <a:rPr lang="ru-RU" sz="3600" b="1" dirty="0"/>
              <a:t>реальное описание образа конечного результата вашей деятельности в </a:t>
            </a:r>
            <a:r>
              <a:rPr lang="ru-RU" sz="3600" b="1" dirty="0" smtClean="0"/>
              <a:t>рамках проекта.</a:t>
            </a:r>
          </a:p>
          <a:p>
            <a:pPr algn="just"/>
            <a:r>
              <a:rPr lang="ru-RU" dirty="0"/>
              <a:t/>
            </a:r>
            <a:br>
              <a:rPr lang="ru-RU" dirty="0"/>
            </a:br>
            <a:r>
              <a:rPr lang="ru-RU" sz="2000" dirty="0"/>
              <a:t>Цель определяет образ результата, количественные и качественные показатели, </a:t>
            </a:r>
            <a:r>
              <a:rPr lang="ru-RU" sz="2000" dirty="0" smtClean="0"/>
              <a:t>систему измерения </a:t>
            </a:r>
            <a:r>
              <a:rPr lang="ru-RU" sz="2000" dirty="0"/>
              <a:t>эффективности реализации проекта.</a:t>
            </a:r>
            <a:br>
              <a:rPr lang="ru-RU" sz="2000" dirty="0"/>
            </a:br>
            <a:endParaRPr lang="ru-RU" sz="2000" dirty="0" smtClean="0"/>
          </a:p>
          <a:p>
            <a:pPr algn="just"/>
            <a:r>
              <a:rPr lang="ru-RU" sz="2000" dirty="0" smtClean="0"/>
              <a:t>При </a:t>
            </a:r>
            <a:r>
              <a:rPr lang="ru-RU" sz="2000" dirty="0"/>
              <a:t>формулировке цели необходимо помнить одну важную </a:t>
            </a:r>
            <a:r>
              <a:rPr lang="ru-RU" sz="2000" dirty="0" smtClean="0"/>
              <a:t>вещь – проект это</a:t>
            </a:r>
            <a:r>
              <a:rPr lang="ru-RU" sz="2000" dirty="0"/>
              <a:t> </a:t>
            </a:r>
            <a:r>
              <a:rPr lang="ru-RU" sz="2000" dirty="0" smtClean="0"/>
              <a:t>организованная </a:t>
            </a:r>
            <a:r>
              <a:rPr lang="ru-RU" sz="2000" dirty="0"/>
              <a:t>система деятельности, которая в итоге должна привести к </a:t>
            </a:r>
            <a:r>
              <a:rPr lang="ru-RU" sz="2000" dirty="0" smtClean="0"/>
              <a:t>решению конкретной </a:t>
            </a:r>
            <a:r>
              <a:rPr lang="ru-RU" sz="2000" dirty="0"/>
              <a:t>проблемы. </a:t>
            </a:r>
          </a:p>
        </p:txBody>
      </p:sp>
      <p:pic>
        <p:nvPicPr>
          <p:cNvPr id="6146" name="Picture 2" descr="C:\Users\Дмитрий\Desktop\Моя идея 2018\Исходники презентация\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9702" y="27526"/>
            <a:ext cx="1176874" cy="116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805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578</Words>
  <Application>Microsoft Office PowerPoint</Application>
  <PresentationFormat>Экран (4:3)</PresentationFormat>
  <Paragraphs>110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Социальное проектирование</vt:lpstr>
      <vt:lpstr>Термины</vt:lpstr>
      <vt:lpstr>Слайд 3</vt:lpstr>
      <vt:lpstr>Термины</vt:lpstr>
      <vt:lpstr>Слайд 5</vt:lpstr>
      <vt:lpstr>Определение проблемы</vt:lpstr>
      <vt:lpstr>Идея</vt:lpstr>
      <vt:lpstr>Целевая аудитория</vt:lpstr>
      <vt:lpstr>Цель</vt:lpstr>
      <vt:lpstr>M</vt:lpstr>
      <vt:lpstr>ТУРНИР НАСТОЛЬНЫХ ИГР</vt:lpstr>
      <vt:lpstr>Задачи</vt:lpstr>
      <vt:lpstr>Результат</vt:lpstr>
      <vt:lpstr>Механизм реализации</vt:lpstr>
      <vt:lpstr>Смета</vt:lpstr>
      <vt:lpstr>Смета </vt:lpstr>
      <vt:lpstr>Медиапродвижение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Социальное проектирование</dc:title>
  <dc:creator>Дмитрий</dc:creator>
  <cp:lastModifiedBy>Евгений</cp:lastModifiedBy>
  <cp:revision>25</cp:revision>
  <dcterms:created xsi:type="dcterms:W3CDTF">2019-01-09T18:56:41Z</dcterms:created>
  <dcterms:modified xsi:type="dcterms:W3CDTF">2019-09-03T17:51:24Z</dcterms:modified>
</cp:coreProperties>
</file>