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58" r:id="rId3"/>
    <p:sldId id="257" r:id="rId4"/>
    <p:sldId id="268" r:id="rId5"/>
    <p:sldId id="261" r:id="rId6"/>
    <p:sldId id="262" r:id="rId7"/>
    <p:sldId id="260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ов Павел Сергеевич" initials="АПС" lastIdx="1" clrIdx="0">
    <p:extLst/>
  </p:cmAuthor>
  <p:cmAuthor id="2" name="Microsoft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704155303463423E-2"/>
          <c:y val="3.6359507343365786E-2"/>
          <c:w val="0.91351882622266434"/>
          <c:h val="0.89138229383635126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222</c:v>
                </c:pt>
              </c:strCache>
            </c:strRef>
          </c:tx>
          <c:spPr>
            <a:ln w="730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881012860094524E-17"/>
                  <c:y val="-5.40772623563351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59-4704-97B1-9F3BCD3B24C4}"/>
                </c:ext>
              </c:extLst>
            </c:dLbl>
            <c:dLbl>
              <c:idx val="1"/>
              <c:layout>
                <c:manualLayout>
                  <c:x val="-2.0597706518363564E-3"/>
                  <c:y val="-6.00858470625946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59-4704-97B1-9F3BCD3B24C4}"/>
                </c:ext>
              </c:extLst>
            </c:dLbl>
            <c:dLbl>
              <c:idx val="2"/>
              <c:layout>
                <c:manualLayout>
                  <c:x val="-2.4717247822035819E-2"/>
                  <c:y val="-5.1072970003205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59-4704-97B1-9F3BCD3B24C4}"/>
                </c:ext>
              </c:extLst>
            </c:dLbl>
            <c:dLbl>
              <c:idx val="4"/>
              <c:layout>
                <c:manualLayout>
                  <c:x val="2.0597706518363191E-3"/>
                  <c:y val="3.90558005906864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59-4704-97B1-9F3BCD3B24C4}"/>
                </c:ext>
              </c:extLst>
            </c:dLbl>
            <c:dLbl>
              <c:idx val="5"/>
              <c:layout>
                <c:manualLayout>
                  <c:x val="4.1195413036726383E-3"/>
                  <c:y val="3.60515082375567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59-4704-97B1-9F3BCD3B24C4}"/>
                </c:ext>
              </c:extLst>
            </c:dLbl>
            <c:dLbl>
              <c:idx val="6"/>
              <c:layout>
                <c:manualLayout>
                  <c:x val="-6.1793119555088802E-3"/>
                  <c:y val="5.4077262356334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59-4704-97B1-9F3BCD3B24C4}"/>
                </c:ext>
              </c:extLst>
            </c:dLbl>
            <c:dLbl>
              <c:idx val="9"/>
              <c:layout>
                <c:manualLayout>
                  <c:x val="-4.3255183688562668E-2"/>
                  <c:y val="-5.40772623563351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59-4704-97B1-9F3BCD3B2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43</c:v>
                </c:pt>
                <c:pt idx="4">
                  <c:v>74</c:v>
                </c:pt>
                <c:pt idx="5">
                  <c:v>78</c:v>
                </c:pt>
                <c:pt idx="6">
                  <c:v>95</c:v>
                </c:pt>
                <c:pt idx="7">
                  <c:v>98</c:v>
                </c:pt>
                <c:pt idx="8">
                  <c:v>119</c:v>
                </c:pt>
                <c:pt idx="9">
                  <c:v>210</c:v>
                </c:pt>
                <c:pt idx="10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59-4704-97B1-9F3BCD3B24C4}"/>
            </c:ext>
          </c:extLst>
        </c:ser>
        <c:dLbls/>
        <c:marker val="1"/>
        <c:axId val="99304192"/>
        <c:axId val="99305728"/>
      </c:lineChart>
      <c:catAx>
        <c:axId val="9930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99305728"/>
        <c:crosses val="autoZero"/>
        <c:auto val="1"/>
        <c:lblAlgn val="ctr"/>
        <c:lblOffset val="100"/>
      </c:catAx>
      <c:valAx>
        <c:axId val="99305728"/>
        <c:scaling>
          <c:orientation val="minMax"/>
        </c:scaling>
        <c:axPos val="l"/>
        <c:majorGridlines>
          <c:spPr>
            <a:ln w="19050"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noFill/>
          <a:ln w="38100">
            <a:solidFill>
              <a:schemeClr val="bg1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99304192"/>
        <c:crosses val="autoZero"/>
        <c:crossBetween val="between"/>
      </c:valAx>
      <c:spPr>
        <a:ln w="28575">
          <a:noFill/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960" baseline="0" dirty="0"/>
              <a:t>Количество ТОС (</a:t>
            </a:r>
            <a:r>
              <a:rPr lang="ru-RU" sz="1960" baseline="0" dirty="0" err="1"/>
              <a:t>юрлица</a:t>
            </a:r>
            <a:r>
              <a:rPr lang="ru-RU" sz="1960" baseline="0" dirty="0"/>
              <a:t>) в </a:t>
            </a:r>
            <a:r>
              <a:rPr lang="ru-RU" sz="1960" u="sng" baseline="0" dirty="0"/>
              <a:t>РФ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ТОС (ЮЛ)в РФ 2253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6"/>
            <c:spPr>
              <a:solidFill>
                <a:srgbClr val="00B050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AC-427D-927B-F2F2472D5A35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ДВФО</c:v>
                </c:pt>
                <c:pt idx="3">
                  <c:v>ЦФО</c:v>
                </c:pt>
                <c:pt idx="4">
                  <c:v>СЗФО</c:v>
                </c:pt>
                <c:pt idx="5">
                  <c:v>СФО</c:v>
                </c:pt>
                <c:pt idx="6">
                  <c:v>ПФО</c:v>
                </c:pt>
                <c:pt idx="7">
                  <c:v>ЮФО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62</c:v>
                </c:pt>
                <c:pt idx="2">
                  <c:v>68</c:v>
                </c:pt>
                <c:pt idx="3">
                  <c:v>108</c:v>
                </c:pt>
                <c:pt idx="4">
                  <c:v>113</c:v>
                </c:pt>
                <c:pt idx="5">
                  <c:v>208</c:v>
                </c:pt>
                <c:pt idx="6">
                  <c:v>567</c:v>
                </c:pt>
                <c:pt idx="7">
                  <c:v>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AC-427D-927B-F2F2472D5A35}"/>
            </c:ext>
          </c:extLst>
        </c:ser>
        <c:dLbls/>
        <c:axId val="97940608"/>
        <c:axId val="97942144"/>
      </c:barChart>
      <c:catAx>
        <c:axId val="979406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7942144"/>
        <c:crosses val="autoZero"/>
        <c:auto val="1"/>
        <c:lblAlgn val="ctr"/>
        <c:lblOffset val="100"/>
      </c:catAx>
      <c:valAx>
        <c:axId val="97942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794060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960" dirty="0"/>
              <a:t>Количество</a:t>
            </a:r>
            <a:r>
              <a:rPr lang="ru-RU" sz="1960" baseline="0" dirty="0"/>
              <a:t> ТОС (</a:t>
            </a:r>
            <a:r>
              <a:rPr lang="ru-RU" sz="1960" baseline="0" dirty="0" err="1"/>
              <a:t>юрлица</a:t>
            </a:r>
            <a:r>
              <a:rPr lang="ru-RU" sz="1960" baseline="0" dirty="0"/>
              <a:t>) в </a:t>
            </a:r>
            <a:r>
              <a:rPr lang="ru-RU" sz="1960" u="sng" baseline="0" dirty="0"/>
              <a:t>ПФО</a:t>
            </a:r>
            <a:r>
              <a:rPr lang="ru-RU" sz="1960" dirty="0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579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13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1C-4C08-8DE0-62B5570173A5}"/>
              </c:ext>
            </c:extLst>
          </c:dPt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Пензенская обл.</c:v>
                </c:pt>
                <c:pt idx="1">
                  <c:v>Удмуртская Республика</c:v>
                </c:pt>
                <c:pt idx="2">
                  <c:v>Чувашская Республика</c:v>
                </c:pt>
                <c:pt idx="3">
                  <c:v>Кировская обл.</c:v>
                </c:pt>
                <c:pt idx="4">
                  <c:v>Оренбургская обл</c:v>
                </c:pt>
                <c:pt idx="5">
                  <c:v>Республика Марий Эл</c:v>
                </c:pt>
                <c:pt idx="6">
                  <c:v>Республика Башкортостан</c:v>
                </c:pt>
                <c:pt idx="7">
                  <c:v>Нижегородская обл.</c:v>
                </c:pt>
                <c:pt idx="8">
                  <c:v>Саратовская обл.</c:v>
                </c:pt>
                <c:pt idx="9">
                  <c:v>Республика Мордовия</c:v>
                </c:pt>
                <c:pt idx="10">
                  <c:v>Республика Татарстан</c:v>
                </c:pt>
                <c:pt idx="11">
                  <c:v>Пермский край</c:v>
                </c:pt>
                <c:pt idx="12">
                  <c:v>Самарская обл.</c:v>
                </c:pt>
                <c:pt idx="13">
                  <c:v>Ульяновская обл.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11</c:v>
                </c:pt>
                <c:pt idx="8">
                  <c:v>25</c:v>
                </c:pt>
                <c:pt idx="9">
                  <c:v>37</c:v>
                </c:pt>
                <c:pt idx="10">
                  <c:v>38</c:v>
                </c:pt>
                <c:pt idx="11">
                  <c:v>113</c:v>
                </c:pt>
                <c:pt idx="12">
                  <c:v>114</c:v>
                </c:pt>
                <c:pt idx="13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1C-4C08-8DE0-62B5570173A5}"/>
            </c:ext>
          </c:extLst>
        </c:ser>
        <c:dLbls/>
        <c:axId val="99924992"/>
        <c:axId val="99934976"/>
      </c:barChart>
      <c:catAx>
        <c:axId val="99924992"/>
        <c:scaling>
          <c:orientation val="minMax"/>
        </c:scaling>
        <c:axPos val="b"/>
        <c:numFmt formatCode="General" sourceLinked="1"/>
        <c:tickLblPos val="nextTo"/>
        <c:crossAx val="99934976"/>
        <c:crosses val="autoZero"/>
        <c:auto val="1"/>
        <c:lblAlgn val="ctr"/>
        <c:lblOffset val="100"/>
      </c:catAx>
      <c:valAx>
        <c:axId val="99934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924992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74FE2-1D82-4536-9491-EAC2FF59D74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591F6-6846-4289-B984-195AD380B4CB}">
      <dgm:prSet custT="1"/>
      <dgm:spPr/>
      <dgm:t>
        <a:bodyPr/>
        <a:lstStyle/>
        <a:p>
          <a:pPr rtl="0"/>
          <a:r>
            <a:rPr lang="ru-RU" sz="1600" dirty="0"/>
            <a:t>Всего в Ульяновской области зарегистрировано в качестве юридических лиц </a:t>
          </a:r>
          <a:r>
            <a:rPr lang="ru-RU" sz="1600" dirty="0" smtClean="0"/>
            <a:t>249 </a:t>
          </a:r>
          <a:r>
            <a:rPr lang="ru-RU" sz="1600" dirty="0"/>
            <a:t>ТОС, в том </a:t>
          </a:r>
          <a:r>
            <a:rPr lang="ru-RU" sz="2000" dirty="0"/>
            <a:t>числе</a:t>
          </a:r>
        </a:p>
      </dgm:t>
    </dgm:pt>
    <dgm:pt modelId="{1266FB27-C867-47DF-BDD5-5FCADB4EBB50}" type="parTrans" cxnId="{FB8E8131-21EA-4C3A-9869-539F23384E7F}">
      <dgm:prSet/>
      <dgm:spPr/>
      <dgm:t>
        <a:bodyPr/>
        <a:lstStyle/>
        <a:p>
          <a:endParaRPr lang="ru-RU"/>
        </a:p>
      </dgm:t>
    </dgm:pt>
    <dgm:pt modelId="{2415D6C7-0F47-46B2-8C62-BC2258A352CF}" type="sibTrans" cxnId="{FB8E8131-21EA-4C3A-9869-539F23384E7F}">
      <dgm:prSet/>
      <dgm:spPr/>
      <dgm:t>
        <a:bodyPr/>
        <a:lstStyle/>
        <a:p>
          <a:endParaRPr lang="ru-RU"/>
        </a:p>
      </dgm:t>
    </dgm:pt>
    <dgm:pt modelId="{2BD2418C-DB81-48E9-9CC5-EED8A1E7775D}">
      <dgm:prSet custT="1"/>
      <dgm:spPr/>
      <dgm:t>
        <a:bodyPr/>
        <a:lstStyle/>
        <a:p>
          <a:pPr rtl="0"/>
          <a:r>
            <a:rPr lang="ru-RU" sz="4400" dirty="0" smtClean="0"/>
            <a:t>8</a:t>
          </a:r>
          <a:r>
            <a:rPr lang="en-US" sz="4400" dirty="0" smtClean="0"/>
            <a:t>0</a:t>
          </a:r>
          <a:r>
            <a:rPr lang="ru-RU" sz="4400" dirty="0" smtClean="0"/>
            <a:t> </a:t>
          </a:r>
          <a:r>
            <a:rPr lang="ru-RU" sz="1600" dirty="0"/>
            <a:t>ТОС в г. Ульяновске</a:t>
          </a:r>
        </a:p>
      </dgm:t>
    </dgm:pt>
    <dgm:pt modelId="{A57E8772-4CDC-4258-A014-BFEE7DD650E2}" type="parTrans" cxnId="{9349B0BF-700D-4613-9BFC-022A8C467ACA}">
      <dgm:prSet/>
      <dgm:spPr/>
      <dgm:t>
        <a:bodyPr/>
        <a:lstStyle/>
        <a:p>
          <a:endParaRPr lang="ru-RU"/>
        </a:p>
      </dgm:t>
    </dgm:pt>
    <dgm:pt modelId="{68AD2532-4D9A-491A-9B54-6DDEE64ABE7E}" type="sibTrans" cxnId="{9349B0BF-700D-4613-9BFC-022A8C467ACA}">
      <dgm:prSet/>
      <dgm:spPr/>
      <dgm:t>
        <a:bodyPr/>
        <a:lstStyle/>
        <a:p>
          <a:endParaRPr lang="ru-RU"/>
        </a:p>
      </dgm:t>
    </dgm:pt>
    <dgm:pt modelId="{6592A781-C4D6-44F1-B936-641C228A456B}">
      <dgm:prSet custT="1"/>
      <dgm:spPr/>
      <dgm:t>
        <a:bodyPr/>
        <a:lstStyle/>
        <a:p>
          <a:pPr rtl="0"/>
          <a:r>
            <a:rPr lang="ru-RU" sz="4400" dirty="0" smtClean="0"/>
            <a:t>16</a:t>
          </a:r>
          <a:r>
            <a:rPr lang="en-US" sz="4400" dirty="0" smtClean="0"/>
            <a:t>9</a:t>
          </a:r>
          <a:r>
            <a:rPr lang="ru-RU" sz="2000" dirty="0" smtClean="0"/>
            <a:t> </a:t>
          </a:r>
          <a:r>
            <a:rPr lang="ru-RU" sz="1600" dirty="0"/>
            <a:t>ТОС в остальных муниципальных образованиях</a:t>
          </a:r>
        </a:p>
      </dgm:t>
    </dgm:pt>
    <dgm:pt modelId="{344AFD68-2452-4FDA-BF0B-55A7CF835834}" type="parTrans" cxnId="{1355A004-419A-4ED2-85E2-37CA4C389535}">
      <dgm:prSet/>
      <dgm:spPr/>
      <dgm:t>
        <a:bodyPr/>
        <a:lstStyle/>
        <a:p>
          <a:endParaRPr lang="ru-RU"/>
        </a:p>
      </dgm:t>
    </dgm:pt>
    <dgm:pt modelId="{D32AA014-D2E4-4FC8-8CDC-80D372AAA0A5}" type="sibTrans" cxnId="{1355A004-419A-4ED2-85E2-37CA4C389535}">
      <dgm:prSet/>
      <dgm:spPr/>
      <dgm:t>
        <a:bodyPr/>
        <a:lstStyle/>
        <a:p>
          <a:endParaRPr lang="ru-RU"/>
        </a:p>
      </dgm:t>
    </dgm:pt>
    <dgm:pt modelId="{8D79C30C-061F-47B6-A455-8D080A7101FF}" type="pres">
      <dgm:prSet presAssocID="{A9874FE2-1D82-4536-9491-EAC2FF59D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8DA04-F31C-412B-B29E-D56701FFA030}" type="pres">
      <dgm:prSet presAssocID="{52A591F6-6846-4289-B984-195AD380B4CB}" presName="parentText" presStyleLbl="node1" presStyleIdx="0" presStyleCnt="3" custLinFactNeighborX="-2037" custLinFactNeighborY="4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EB848-6F6B-4BE1-8431-883978ED0FD6}" type="pres">
      <dgm:prSet presAssocID="{2415D6C7-0F47-46B2-8C62-BC2258A352CF}" presName="spacer" presStyleCnt="0"/>
      <dgm:spPr/>
    </dgm:pt>
    <dgm:pt modelId="{1D644D1C-FB84-46F3-8E6C-F5503CAB3966}" type="pres">
      <dgm:prSet presAssocID="{2BD2418C-DB81-48E9-9CC5-EED8A1E777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850A9-15E8-423A-BD04-546F39E7A87F}" type="pres">
      <dgm:prSet presAssocID="{68AD2532-4D9A-491A-9B54-6DDEE64ABE7E}" presName="spacer" presStyleCnt="0"/>
      <dgm:spPr/>
    </dgm:pt>
    <dgm:pt modelId="{06B78252-4E3B-4862-B2D4-415229EB23B5}" type="pres">
      <dgm:prSet presAssocID="{6592A781-C4D6-44F1-B936-641C228A45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8CEA5-DFD1-4892-85C2-0EE425AC845F}" type="presOf" srcId="{52A591F6-6846-4289-B984-195AD380B4CB}" destId="{BE98DA04-F31C-412B-B29E-D56701FFA030}" srcOrd="0" destOrd="0" presId="urn:microsoft.com/office/officeart/2005/8/layout/vList2"/>
    <dgm:cxn modelId="{FB8E8131-21EA-4C3A-9869-539F23384E7F}" srcId="{A9874FE2-1D82-4536-9491-EAC2FF59D74E}" destId="{52A591F6-6846-4289-B984-195AD380B4CB}" srcOrd="0" destOrd="0" parTransId="{1266FB27-C867-47DF-BDD5-5FCADB4EBB50}" sibTransId="{2415D6C7-0F47-46B2-8C62-BC2258A352CF}"/>
    <dgm:cxn modelId="{9349B0BF-700D-4613-9BFC-022A8C467ACA}" srcId="{A9874FE2-1D82-4536-9491-EAC2FF59D74E}" destId="{2BD2418C-DB81-48E9-9CC5-EED8A1E7775D}" srcOrd="1" destOrd="0" parTransId="{A57E8772-4CDC-4258-A014-BFEE7DD650E2}" sibTransId="{68AD2532-4D9A-491A-9B54-6DDEE64ABE7E}"/>
    <dgm:cxn modelId="{0FB9CEC5-4523-4F6E-BC3F-1AEEAC7DCA77}" type="presOf" srcId="{2BD2418C-DB81-48E9-9CC5-EED8A1E7775D}" destId="{1D644D1C-FB84-46F3-8E6C-F5503CAB3966}" srcOrd="0" destOrd="0" presId="urn:microsoft.com/office/officeart/2005/8/layout/vList2"/>
    <dgm:cxn modelId="{1355A004-419A-4ED2-85E2-37CA4C389535}" srcId="{A9874FE2-1D82-4536-9491-EAC2FF59D74E}" destId="{6592A781-C4D6-44F1-B936-641C228A456B}" srcOrd="2" destOrd="0" parTransId="{344AFD68-2452-4FDA-BF0B-55A7CF835834}" sibTransId="{D32AA014-D2E4-4FC8-8CDC-80D372AAA0A5}"/>
    <dgm:cxn modelId="{6502F2B3-DE36-4EA8-9E00-A72FD9F28E7F}" type="presOf" srcId="{6592A781-C4D6-44F1-B936-641C228A456B}" destId="{06B78252-4E3B-4862-B2D4-415229EB23B5}" srcOrd="0" destOrd="0" presId="urn:microsoft.com/office/officeart/2005/8/layout/vList2"/>
    <dgm:cxn modelId="{40BC8C16-7510-4DA3-87A1-470B654CDC17}" type="presOf" srcId="{A9874FE2-1D82-4536-9491-EAC2FF59D74E}" destId="{8D79C30C-061F-47B6-A455-8D080A7101FF}" srcOrd="0" destOrd="0" presId="urn:microsoft.com/office/officeart/2005/8/layout/vList2"/>
    <dgm:cxn modelId="{4D918705-BDFF-4D2C-98F3-0573E37CC200}" type="presParOf" srcId="{8D79C30C-061F-47B6-A455-8D080A7101FF}" destId="{BE98DA04-F31C-412B-B29E-D56701FFA030}" srcOrd="0" destOrd="0" presId="urn:microsoft.com/office/officeart/2005/8/layout/vList2"/>
    <dgm:cxn modelId="{D4AFB9A4-4645-4A6E-9B14-A70BDBAA19AC}" type="presParOf" srcId="{8D79C30C-061F-47B6-A455-8D080A7101FF}" destId="{8A0EB848-6F6B-4BE1-8431-883978ED0FD6}" srcOrd="1" destOrd="0" presId="urn:microsoft.com/office/officeart/2005/8/layout/vList2"/>
    <dgm:cxn modelId="{E84531A6-4C87-4AFF-9531-E8EFD5565479}" type="presParOf" srcId="{8D79C30C-061F-47B6-A455-8D080A7101FF}" destId="{1D644D1C-FB84-46F3-8E6C-F5503CAB3966}" srcOrd="2" destOrd="0" presId="urn:microsoft.com/office/officeart/2005/8/layout/vList2"/>
    <dgm:cxn modelId="{75EA37D5-51B3-4103-A14F-88ADE786E1A8}" type="presParOf" srcId="{8D79C30C-061F-47B6-A455-8D080A7101FF}" destId="{163850A9-15E8-423A-BD04-546F39E7A87F}" srcOrd="3" destOrd="0" presId="urn:microsoft.com/office/officeart/2005/8/layout/vList2"/>
    <dgm:cxn modelId="{D1C5AA5D-EAA4-4449-8D91-F31A05B46035}" type="presParOf" srcId="{8D79C30C-061F-47B6-A455-8D080A7101FF}" destId="{06B78252-4E3B-4862-B2D4-415229EB23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E52026-24F6-439E-BFFC-54956985F2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4CB63-892A-4B47-A9C5-A35B8AF3D179}">
      <dgm:prSet/>
      <dgm:spPr>
        <a:solidFill>
          <a:srgbClr val="00B0F0"/>
        </a:solidFill>
      </dgm:spPr>
      <dgm:t>
        <a:bodyPr/>
        <a:lstStyle/>
        <a:p>
          <a:pPr algn="ctr" rtl="0"/>
          <a:r>
            <a:rPr lang="ru-RU" dirty="0" err="1" smtClean="0"/>
            <a:t>ТОСам</a:t>
          </a:r>
          <a:r>
            <a:rPr lang="ru-RU" dirty="0" smtClean="0"/>
            <a:t> </a:t>
          </a:r>
          <a:r>
            <a:rPr lang="ru-RU" dirty="0"/>
            <a:t>Ульяновской </a:t>
          </a:r>
          <a:r>
            <a:rPr lang="ru-RU" dirty="0" smtClean="0"/>
            <a:t>области </a:t>
          </a:r>
          <a:r>
            <a:rPr lang="ru-RU" b="1" dirty="0" smtClean="0"/>
            <a:t>БЕЗВОЗМЕЗДНО</a:t>
          </a:r>
          <a:r>
            <a:rPr lang="ru-RU" dirty="0" smtClean="0"/>
            <a:t> оказываются услуги </a:t>
          </a:r>
          <a:endParaRPr lang="ru-RU" dirty="0"/>
        </a:p>
      </dgm:t>
    </dgm:pt>
    <dgm:pt modelId="{F900F601-4004-42C7-B9E0-FE91BDAA5E84}" type="parTrans" cxnId="{1436AA1B-F80F-4DC6-BBDC-AFF1687A98F8}">
      <dgm:prSet/>
      <dgm:spPr/>
      <dgm:t>
        <a:bodyPr/>
        <a:lstStyle/>
        <a:p>
          <a:endParaRPr lang="ru-RU"/>
        </a:p>
      </dgm:t>
    </dgm:pt>
    <dgm:pt modelId="{30C96A82-CDDC-4466-8892-1180A82F0FDF}" type="sibTrans" cxnId="{1436AA1B-F80F-4DC6-BBDC-AFF1687A98F8}">
      <dgm:prSet/>
      <dgm:spPr/>
      <dgm:t>
        <a:bodyPr/>
        <a:lstStyle/>
        <a:p>
          <a:endParaRPr lang="ru-RU"/>
        </a:p>
      </dgm:t>
    </dgm:pt>
    <dgm:pt modelId="{E3983043-22DA-40BC-B93D-36F4D5E6D6B1}" type="pres">
      <dgm:prSet presAssocID="{4DE52026-24F6-439E-BFFC-54956985F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F6F61F-A3BA-4599-B947-BB942BE5A0DB}" type="pres">
      <dgm:prSet presAssocID="{54C4CB63-892A-4B47-A9C5-A35B8AF3D179}" presName="parentText" presStyleLbl="node1" presStyleIdx="0" presStyleCnt="1" custScaleY="147428" custLinFactNeighborX="77388" custLinFactNeighborY="19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6AA1B-F80F-4DC6-BBDC-AFF1687A98F8}" srcId="{4DE52026-24F6-439E-BFFC-54956985F223}" destId="{54C4CB63-892A-4B47-A9C5-A35B8AF3D179}" srcOrd="0" destOrd="0" parTransId="{F900F601-4004-42C7-B9E0-FE91BDAA5E84}" sibTransId="{30C96A82-CDDC-4466-8892-1180A82F0FDF}"/>
    <dgm:cxn modelId="{AAC43855-DB63-4C25-B19A-3B39F5FB7B2E}" type="presOf" srcId="{4DE52026-24F6-439E-BFFC-54956985F223}" destId="{E3983043-22DA-40BC-B93D-36F4D5E6D6B1}" srcOrd="0" destOrd="0" presId="urn:microsoft.com/office/officeart/2005/8/layout/vList2"/>
    <dgm:cxn modelId="{8A24DA4E-4978-4347-8E23-0D345373BC24}" type="presOf" srcId="{54C4CB63-892A-4B47-A9C5-A35B8AF3D179}" destId="{E6F6F61F-A3BA-4599-B947-BB942BE5A0DB}" srcOrd="0" destOrd="0" presId="urn:microsoft.com/office/officeart/2005/8/layout/vList2"/>
    <dgm:cxn modelId="{3D0500C4-8CCE-458D-9E46-BEF62B6AD1B7}" type="presParOf" srcId="{E3983043-22DA-40BC-B93D-36F4D5E6D6B1}" destId="{E6F6F61F-A3BA-4599-B947-BB942BE5A0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362758-F08E-4289-9098-BB8A1958363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D5EB20-CFC8-4520-ABBA-92DB06740C0D}">
      <dgm:prSet/>
      <dgm:spPr/>
      <dgm:t>
        <a:bodyPr/>
        <a:lstStyle/>
        <a:p>
          <a:pPr rtl="0"/>
          <a:r>
            <a:rPr lang="ru-RU" dirty="0"/>
            <a:t>Предложения для дальнейшего развития ТОС</a:t>
          </a:r>
        </a:p>
      </dgm:t>
    </dgm:pt>
    <dgm:pt modelId="{9E28F2A9-C01A-447B-A788-D2654248C448}" type="parTrans" cxnId="{0E05E3AB-7DEA-4D3D-952D-1F9D9505D69D}">
      <dgm:prSet/>
      <dgm:spPr/>
      <dgm:t>
        <a:bodyPr/>
        <a:lstStyle/>
        <a:p>
          <a:endParaRPr lang="ru-RU"/>
        </a:p>
      </dgm:t>
    </dgm:pt>
    <dgm:pt modelId="{5F03F27F-E433-4BA0-BFE9-FCD0FC9C8AA0}" type="sibTrans" cxnId="{0E05E3AB-7DEA-4D3D-952D-1F9D9505D69D}">
      <dgm:prSet/>
      <dgm:spPr/>
      <dgm:t>
        <a:bodyPr/>
        <a:lstStyle/>
        <a:p>
          <a:endParaRPr lang="ru-RU"/>
        </a:p>
      </dgm:t>
    </dgm:pt>
    <dgm:pt modelId="{3C32D444-175A-4C5A-8EFF-0CA9EAF249E4}" type="pres">
      <dgm:prSet presAssocID="{A6362758-F08E-4289-9098-BB8A195836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6064DC-20CD-4A54-9EEC-7FFFBAC441F4}" type="pres">
      <dgm:prSet presAssocID="{C9D5EB20-CFC8-4520-ABBA-92DB06740C0D}" presName="parentText" presStyleLbl="node1" presStyleIdx="0" presStyleCnt="1" custLinFactNeighborX="-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6ABB0-900E-43CF-B637-B6879BB0F9C4}" type="presOf" srcId="{C9D5EB20-CFC8-4520-ABBA-92DB06740C0D}" destId="{666064DC-20CD-4A54-9EEC-7FFFBAC441F4}" srcOrd="0" destOrd="0" presId="urn:microsoft.com/office/officeart/2005/8/layout/vList2"/>
    <dgm:cxn modelId="{0E05E3AB-7DEA-4D3D-952D-1F9D9505D69D}" srcId="{A6362758-F08E-4289-9098-BB8A1958363F}" destId="{C9D5EB20-CFC8-4520-ABBA-92DB06740C0D}" srcOrd="0" destOrd="0" parTransId="{9E28F2A9-C01A-447B-A788-D2654248C448}" sibTransId="{5F03F27F-E433-4BA0-BFE9-FCD0FC9C8AA0}"/>
    <dgm:cxn modelId="{C2247C75-5CF8-4A60-80E9-5BDF830F9721}" type="presOf" srcId="{A6362758-F08E-4289-9098-BB8A1958363F}" destId="{3C32D444-175A-4C5A-8EFF-0CA9EAF249E4}" srcOrd="0" destOrd="0" presId="urn:microsoft.com/office/officeart/2005/8/layout/vList2"/>
    <dgm:cxn modelId="{2DB019DF-6696-451F-8BFD-B6D3AFF8879D}" type="presParOf" srcId="{3C32D444-175A-4C5A-8EFF-0CA9EAF249E4}" destId="{666064DC-20CD-4A54-9EEC-7FFFBAC441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AC5DD-D7FB-4F4B-A2DB-34C0A0E5E2F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B46ACA-151B-428C-B144-155F71A651AD}">
      <dgm:prSet/>
      <dgm:spPr/>
      <dgm:t>
        <a:bodyPr/>
        <a:lstStyle/>
        <a:p>
          <a:pPr rtl="0"/>
          <a:r>
            <a:rPr lang="ru-RU" dirty="0"/>
            <a:t>Вовлеченность жителей в движение ТОС</a:t>
          </a:r>
        </a:p>
      </dgm:t>
    </dgm:pt>
    <dgm:pt modelId="{BFC777DD-4130-4D44-8D31-EFE6DF385F53}" type="parTrans" cxnId="{6786CC75-6485-464C-809C-A36FC83E6B87}">
      <dgm:prSet/>
      <dgm:spPr/>
      <dgm:t>
        <a:bodyPr/>
        <a:lstStyle/>
        <a:p>
          <a:endParaRPr lang="ru-RU"/>
        </a:p>
      </dgm:t>
    </dgm:pt>
    <dgm:pt modelId="{0CE0924E-D177-4EF0-B9F3-0DA4A5D41E27}" type="sibTrans" cxnId="{6786CC75-6485-464C-809C-A36FC83E6B87}">
      <dgm:prSet/>
      <dgm:spPr/>
      <dgm:t>
        <a:bodyPr/>
        <a:lstStyle/>
        <a:p>
          <a:endParaRPr lang="ru-RU"/>
        </a:p>
      </dgm:t>
    </dgm:pt>
    <dgm:pt modelId="{972EEEAB-897D-495A-863F-4C4BC9CB9CD8}" type="pres">
      <dgm:prSet presAssocID="{767AC5DD-D7FB-4F4B-A2DB-34C0A0E5E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176CE-1B8F-4081-925E-69D41760205C}" type="pres">
      <dgm:prSet presAssocID="{60B46ACA-151B-428C-B144-155F71A651AD}" presName="parentText" presStyleLbl="node1" presStyleIdx="0" presStyleCnt="1" custLinFactNeighborX="-1152" custLinFactNeighborY="43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6B6A2-6353-4791-88C7-37ACF4FC40EE}" type="presOf" srcId="{60B46ACA-151B-428C-B144-155F71A651AD}" destId="{641176CE-1B8F-4081-925E-69D41760205C}" srcOrd="0" destOrd="0" presId="urn:microsoft.com/office/officeart/2005/8/layout/vList2"/>
    <dgm:cxn modelId="{6786CC75-6485-464C-809C-A36FC83E6B87}" srcId="{767AC5DD-D7FB-4F4B-A2DB-34C0A0E5E2F7}" destId="{60B46ACA-151B-428C-B144-155F71A651AD}" srcOrd="0" destOrd="0" parTransId="{BFC777DD-4130-4D44-8D31-EFE6DF385F53}" sibTransId="{0CE0924E-D177-4EF0-B9F3-0DA4A5D41E27}"/>
    <dgm:cxn modelId="{C6ADD415-F6B6-4175-A024-E2D672A20B59}" type="presOf" srcId="{767AC5DD-D7FB-4F4B-A2DB-34C0A0E5E2F7}" destId="{972EEEAB-897D-495A-863F-4C4BC9CB9CD8}" srcOrd="0" destOrd="0" presId="urn:microsoft.com/office/officeart/2005/8/layout/vList2"/>
    <dgm:cxn modelId="{D1D2AAD9-0575-4E83-9866-DA0C1879ABA7}" type="presParOf" srcId="{972EEEAB-897D-495A-863F-4C4BC9CB9CD8}" destId="{641176CE-1B8F-4081-925E-69D4176020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78F98-2E41-44BC-95AE-41C92CA52E6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676AAF-90EF-493B-B5DE-F0BCA9EAF061}">
      <dgm:prSet/>
      <dgm:spPr/>
      <dgm:t>
        <a:bodyPr/>
        <a:lstStyle/>
        <a:p>
          <a:pPr rtl="0"/>
          <a:r>
            <a:rPr lang="ru-RU" dirty="0"/>
            <a:t>Меры поддержки ТОС</a:t>
          </a:r>
        </a:p>
      </dgm:t>
    </dgm:pt>
    <dgm:pt modelId="{DA1289CD-030D-42AE-AFD9-8F433B3EC4E2}" type="parTrans" cxnId="{8BCAD52F-2B95-4487-B6FC-AE25B8D882A1}">
      <dgm:prSet/>
      <dgm:spPr/>
      <dgm:t>
        <a:bodyPr/>
        <a:lstStyle/>
        <a:p>
          <a:endParaRPr lang="ru-RU"/>
        </a:p>
      </dgm:t>
    </dgm:pt>
    <dgm:pt modelId="{9583BB33-0FC5-49A6-AFD2-1E3E49E96B90}" type="sibTrans" cxnId="{8BCAD52F-2B95-4487-B6FC-AE25B8D882A1}">
      <dgm:prSet/>
      <dgm:spPr/>
      <dgm:t>
        <a:bodyPr/>
        <a:lstStyle/>
        <a:p>
          <a:endParaRPr lang="ru-RU"/>
        </a:p>
      </dgm:t>
    </dgm:pt>
    <dgm:pt modelId="{6B3C1411-7E15-4CEE-9D94-28316A20153F}" type="pres">
      <dgm:prSet presAssocID="{FC778F98-2E41-44BC-95AE-41C92CA52E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FEC9A-0F0E-42BF-B6DF-97FF7105DCC8}" type="pres">
      <dgm:prSet presAssocID="{B0676AAF-90EF-493B-B5DE-F0BCA9EAF061}" presName="parentText" presStyleLbl="node1" presStyleIdx="0" presStyleCnt="1" custLinFactNeighborX="-24022" custLinFactNeighborY="-5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AD52F-2B95-4487-B6FC-AE25B8D882A1}" srcId="{FC778F98-2E41-44BC-95AE-41C92CA52E6E}" destId="{B0676AAF-90EF-493B-B5DE-F0BCA9EAF061}" srcOrd="0" destOrd="0" parTransId="{DA1289CD-030D-42AE-AFD9-8F433B3EC4E2}" sibTransId="{9583BB33-0FC5-49A6-AFD2-1E3E49E96B90}"/>
    <dgm:cxn modelId="{6FCF20BB-5724-466C-82E4-B0214D9DABB9}" type="presOf" srcId="{B0676AAF-90EF-493B-B5DE-F0BCA9EAF061}" destId="{B38FEC9A-0F0E-42BF-B6DF-97FF7105DCC8}" srcOrd="0" destOrd="0" presId="urn:microsoft.com/office/officeart/2005/8/layout/vList2"/>
    <dgm:cxn modelId="{A29C1690-1CBF-48DA-8227-548F591E4A1A}" type="presOf" srcId="{FC778F98-2E41-44BC-95AE-41C92CA52E6E}" destId="{6B3C1411-7E15-4CEE-9D94-28316A20153F}" srcOrd="0" destOrd="0" presId="urn:microsoft.com/office/officeart/2005/8/layout/vList2"/>
    <dgm:cxn modelId="{A413D626-E9E6-4D8E-B562-A4B7E443E636}" type="presParOf" srcId="{6B3C1411-7E15-4CEE-9D94-28316A20153F}" destId="{B38FEC9A-0F0E-42BF-B6DF-97FF7105DC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86366-B512-4387-88B2-CE1BF0211E69}" type="doc">
      <dgm:prSet loTypeId="urn:microsoft.com/office/officeart/2008/layout/VerticalCircle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5C166-100B-418B-90D5-829CC42E15BF}">
      <dgm:prSet custT="1"/>
      <dgm:spPr/>
      <dgm:t>
        <a:bodyPr/>
        <a:lstStyle/>
        <a:p>
          <a:pPr rtl="0"/>
          <a:r>
            <a:rPr lang="ru-RU" sz="2800" dirty="0"/>
            <a:t>Региональные</a:t>
          </a:r>
        </a:p>
      </dgm:t>
    </dgm:pt>
    <dgm:pt modelId="{738661CE-11C6-45C8-8401-CCC6A188BDAC}" type="parTrans" cxnId="{0731AAB1-FBF1-4A10-820D-F07F0013416F}">
      <dgm:prSet/>
      <dgm:spPr/>
      <dgm:t>
        <a:bodyPr/>
        <a:lstStyle/>
        <a:p>
          <a:endParaRPr lang="ru-RU"/>
        </a:p>
      </dgm:t>
    </dgm:pt>
    <dgm:pt modelId="{AAB20DCA-A786-4D87-85E6-208395371DE7}" type="sibTrans" cxnId="{0731AAB1-FBF1-4A10-820D-F07F0013416F}">
      <dgm:prSet/>
      <dgm:spPr/>
      <dgm:t>
        <a:bodyPr/>
        <a:lstStyle/>
        <a:p>
          <a:endParaRPr lang="ru-RU"/>
        </a:p>
      </dgm:t>
    </dgm:pt>
    <dgm:pt modelId="{ACA12D4F-20D1-49F1-B31F-AC6FFF9D412C}" type="pres">
      <dgm:prSet presAssocID="{EF486366-B512-4387-88B2-CE1BF0211E6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FAFA087-685F-434F-954D-84DB1B5EA5AF}" type="pres">
      <dgm:prSet presAssocID="{E345C166-100B-418B-90D5-829CC42E15BF}" presName="noChildren" presStyleCnt="0"/>
      <dgm:spPr/>
    </dgm:pt>
    <dgm:pt modelId="{BE852845-3A67-42D0-A980-ABF0E2A02B81}" type="pres">
      <dgm:prSet presAssocID="{E345C166-100B-418B-90D5-829CC42E15BF}" presName="gap" presStyleCnt="0"/>
      <dgm:spPr/>
    </dgm:pt>
    <dgm:pt modelId="{8385D515-B15B-4B67-83D9-D176D57B720E}" type="pres">
      <dgm:prSet presAssocID="{E345C166-100B-418B-90D5-829CC42E15BF}" presName="medCircle2" presStyleLbl="vennNode1" presStyleIdx="0" presStyleCnt="1"/>
      <dgm:spPr/>
    </dgm:pt>
    <dgm:pt modelId="{B943D92C-8C3E-4142-8161-81FD2838B69D}" type="pres">
      <dgm:prSet presAssocID="{E345C166-100B-418B-90D5-829CC42E15BF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CEF17C70-7831-4B14-AE40-5558EC227EC0}" type="presOf" srcId="{EF486366-B512-4387-88B2-CE1BF0211E69}" destId="{ACA12D4F-20D1-49F1-B31F-AC6FFF9D412C}" srcOrd="0" destOrd="0" presId="urn:microsoft.com/office/officeart/2008/layout/VerticalCircleList"/>
    <dgm:cxn modelId="{0731AAB1-FBF1-4A10-820D-F07F0013416F}" srcId="{EF486366-B512-4387-88B2-CE1BF0211E69}" destId="{E345C166-100B-418B-90D5-829CC42E15BF}" srcOrd="0" destOrd="0" parTransId="{738661CE-11C6-45C8-8401-CCC6A188BDAC}" sibTransId="{AAB20DCA-A786-4D87-85E6-208395371DE7}"/>
    <dgm:cxn modelId="{5DB7553C-F30F-4628-AF22-8E70C4A7911A}" type="presOf" srcId="{E345C166-100B-418B-90D5-829CC42E15BF}" destId="{B943D92C-8C3E-4142-8161-81FD2838B69D}" srcOrd="0" destOrd="0" presId="urn:microsoft.com/office/officeart/2008/layout/VerticalCircleList"/>
    <dgm:cxn modelId="{25A308E1-FD66-4BB2-8BA4-DFD50FC2F463}" type="presParOf" srcId="{ACA12D4F-20D1-49F1-B31F-AC6FFF9D412C}" destId="{0FAFA087-685F-434F-954D-84DB1B5EA5AF}" srcOrd="0" destOrd="0" presId="urn:microsoft.com/office/officeart/2008/layout/VerticalCircleList"/>
    <dgm:cxn modelId="{D353DA71-3644-433A-BC78-BA4C21D0DD22}" type="presParOf" srcId="{0FAFA087-685F-434F-954D-84DB1B5EA5AF}" destId="{BE852845-3A67-42D0-A980-ABF0E2A02B81}" srcOrd="0" destOrd="0" presId="urn:microsoft.com/office/officeart/2008/layout/VerticalCircleList"/>
    <dgm:cxn modelId="{CE64CEA8-AA11-45EB-8A01-56069ACC1D29}" type="presParOf" srcId="{0FAFA087-685F-434F-954D-84DB1B5EA5AF}" destId="{8385D515-B15B-4B67-83D9-D176D57B720E}" srcOrd="1" destOrd="0" presId="urn:microsoft.com/office/officeart/2008/layout/VerticalCircleList"/>
    <dgm:cxn modelId="{C131F236-4CDE-45C0-B153-2FE2178F87C0}" type="presParOf" srcId="{0FAFA087-685F-434F-954D-84DB1B5EA5AF}" destId="{B943D92C-8C3E-4142-8161-81FD2838B69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107620-6F3E-48B6-9128-5A82F4142ED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BCAA7-6F87-4573-BAE3-B89A2767107B}">
      <dgm:prSet custT="1"/>
      <dgm:spPr/>
      <dgm:t>
        <a:bodyPr/>
        <a:lstStyle/>
        <a:p>
          <a:pPr rtl="0"/>
          <a:r>
            <a:rPr lang="ru-RU" sz="2800" dirty="0"/>
            <a:t>Муниципальные </a:t>
          </a:r>
          <a:endParaRPr lang="en-US" sz="2800" dirty="0" smtClean="0"/>
        </a:p>
        <a:p>
          <a:pPr rtl="0"/>
          <a:r>
            <a:rPr lang="ru-RU" sz="2800" dirty="0" smtClean="0"/>
            <a:t>(</a:t>
          </a:r>
          <a:r>
            <a:rPr lang="ru-RU" sz="2800" dirty="0"/>
            <a:t>г. Ульяновск)</a:t>
          </a:r>
        </a:p>
      </dgm:t>
    </dgm:pt>
    <dgm:pt modelId="{3649EA1B-33DA-4243-86FA-588963411DC7}" type="parTrans" cxnId="{9BC36E6B-6BB5-4455-B420-7870BD10B100}">
      <dgm:prSet/>
      <dgm:spPr/>
      <dgm:t>
        <a:bodyPr/>
        <a:lstStyle/>
        <a:p>
          <a:endParaRPr lang="ru-RU"/>
        </a:p>
      </dgm:t>
    </dgm:pt>
    <dgm:pt modelId="{59495EAB-2422-4EFE-AFD1-79895489F027}" type="sibTrans" cxnId="{9BC36E6B-6BB5-4455-B420-7870BD10B100}">
      <dgm:prSet/>
      <dgm:spPr/>
      <dgm:t>
        <a:bodyPr/>
        <a:lstStyle/>
        <a:p>
          <a:endParaRPr lang="ru-RU"/>
        </a:p>
      </dgm:t>
    </dgm:pt>
    <dgm:pt modelId="{5728BE4F-6361-42C9-962A-454EB46ED1B6}" type="pres">
      <dgm:prSet presAssocID="{C2107620-6F3E-48B6-9128-5A82F4142ED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DA7E645-AF75-485E-8907-137A98F345F8}" type="pres">
      <dgm:prSet presAssocID="{8B8BCAA7-6F87-4573-BAE3-B89A2767107B}" presName="noChildren" presStyleCnt="0"/>
      <dgm:spPr/>
    </dgm:pt>
    <dgm:pt modelId="{5333D5C6-163C-4D7C-B959-CDB57EDCE87B}" type="pres">
      <dgm:prSet presAssocID="{8B8BCAA7-6F87-4573-BAE3-B89A2767107B}" presName="gap" presStyleCnt="0"/>
      <dgm:spPr/>
    </dgm:pt>
    <dgm:pt modelId="{34042019-B373-4D61-A0AA-4131615EE8D9}" type="pres">
      <dgm:prSet presAssocID="{8B8BCAA7-6F87-4573-BAE3-B89A2767107B}" presName="medCircle2" presStyleLbl="vennNode1" presStyleIdx="0" presStyleCnt="1" custScaleX="74354" custScaleY="79598" custLinFactX="104882" custLinFactNeighborX="200000" custLinFactNeighborY="-3814"/>
      <dgm:spPr/>
    </dgm:pt>
    <dgm:pt modelId="{54364C12-DAEA-44E5-AE24-EF3CBCE9336C}" type="pres">
      <dgm:prSet presAssocID="{8B8BCAA7-6F87-4573-BAE3-B89A2767107B}" presName="txLvlOnly1" presStyleLbl="revTx" presStyleIdx="0" presStyleCnt="1" custScaleX="121525" custScaleY="93329"/>
      <dgm:spPr/>
      <dgm:t>
        <a:bodyPr/>
        <a:lstStyle/>
        <a:p>
          <a:endParaRPr lang="ru-RU"/>
        </a:p>
      </dgm:t>
    </dgm:pt>
  </dgm:ptLst>
  <dgm:cxnLst>
    <dgm:cxn modelId="{9BC36E6B-6BB5-4455-B420-7870BD10B100}" srcId="{C2107620-6F3E-48B6-9128-5A82F4142ED7}" destId="{8B8BCAA7-6F87-4573-BAE3-B89A2767107B}" srcOrd="0" destOrd="0" parTransId="{3649EA1B-33DA-4243-86FA-588963411DC7}" sibTransId="{59495EAB-2422-4EFE-AFD1-79895489F027}"/>
    <dgm:cxn modelId="{4E9898A5-21CF-4AF9-A6CD-3EA1F7119E51}" type="presOf" srcId="{C2107620-6F3E-48B6-9128-5A82F4142ED7}" destId="{5728BE4F-6361-42C9-962A-454EB46ED1B6}" srcOrd="0" destOrd="0" presId="urn:microsoft.com/office/officeart/2008/layout/VerticalCircleList"/>
    <dgm:cxn modelId="{E66483C5-2F7A-4AC9-A4B5-8A8110B2A933}" type="presOf" srcId="{8B8BCAA7-6F87-4573-BAE3-B89A2767107B}" destId="{54364C12-DAEA-44E5-AE24-EF3CBCE9336C}" srcOrd="0" destOrd="0" presId="urn:microsoft.com/office/officeart/2008/layout/VerticalCircleList"/>
    <dgm:cxn modelId="{2DF42D5D-B5B5-4F51-AACA-CD56D8580D7E}" type="presParOf" srcId="{5728BE4F-6361-42C9-962A-454EB46ED1B6}" destId="{5DA7E645-AF75-485E-8907-137A98F345F8}" srcOrd="0" destOrd="0" presId="urn:microsoft.com/office/officeart/2008/layout/VerticalCircleList"/>
    <dgm:cxn modelId="{602CEB1B-7D6F-4656-85CE-A4884AF5A228}" type="presParOf" srcId="{5DA7E645-AF75-485E-8907-137A98F345F8}" destId="{5333D5C6-163C-4D7C-B959-CDB57EDCE87B}" srcOrd="0" destOrd="0" presId="urn:microsoft.com/office/officeart/2008/layout/VerticalCircleList"/>
    <dgm:cxn modelId="{8B29603E-AEA1-4F5E-8DD6-4477EBCDA831}" type="presParOf" srcId="{5DA7E645-AF75-485E-8907-137A98F345F8}" destId="{34042019-B373-4D61-A0AA-4131615EE8D9}" srcOrd="1" destOrd="0" presId="urn:microsoft.com/office/officeart/2008/layout/VerticalCircleList"/>
    <dgm:cxn modelId="{9F4CA8B5-6952-49C8-ACCF-F5CF168CBE41}" type="presParOf" srcId="{5DA7E645-AF75-485E-8907-137A98F345F8}" destId="{54364C12-DAEA-44E5-AE24-EF3CBCE9336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A158B-DF49-40F4-89F9-1BB74AF302F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D8C587-6FB9-4385-9CF9-B0E108DA5288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800" dirty="0"/>
            <a:t>За счет средств областного бюджета </a:t>
          </a:r>
        </a:p>
      </dgm:t>
    </dgm:pt>
    <dgm:pt modelId="{71D0A314-C749-41B7-8513-7A8C4050F398}" type="parTrans" cxnId="{CF57A63C-BF62-41F1-9B85-B9CABA0D4B38}">
      <dgm:prSet/>
      <dgm:spPr/>
      <dgm:t>
        <a:bodyPr/>
        <a:lstStyle/>
        <a:p>
          <a:endParaRPr lang="ru-RU"/>
        </a:p>
      </dgm:t>
    </dgm:pt>
    <dgm:pt modelId="{9050D88D-5F53-405F-807A-FAD0098B29F3}" type="sibTrans" cxnId="{CF57A63C-BF62-41F1-9B85-B9CABA0D4B38}">
      <dgm:prSet/>
      <dgm:spPr/>
      <dgm:t>
        <a:bodyPr/>
        <a:lstStyle/>
        <a:p>
          <a:endParaRPr lang="ru-RU"/>
        </a:p>
      </dgm:t>
    </dgm:pt>
    <dgm:pt modelId="{D8A6A1B8-5576-4C9A-91C4-48842646ADA7}" type="pres">
      <dgm:prSet presAssocID="{AEFA158B-DF49-40F4-89F9-1BB74AF302F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844D6A6-D49F-4A68-9AF3-A69F9B2C211D}" type="pres">
      <dgm:prSet presAssocID="{37D8C587-6FB9-4385-9CF9-B0E108DA5288}" presName="noChildren" presStyleCnt="0"/>
      <dgm:spPr/>
    </dgm:pt>
    <dgm:pt modelId="{CF894B71-3FCE-48B1-BE1F-B7DC32578857}" type="pres">
      <dgm:prSet presAssocID="{37D8C587-6FB9-4385-9CF9-B0E108DA5288}" presName="gap" presStyleCnt="0"/>
      <dgm:spPr/>
    </dgm:pt>
    <dgm:pt modelId="{0E838223-DDB4-4A60-A297-965FF061450F}" type="pres">
      <dgm:prSet presAssocID="{37D8C587-6FB9-4385-9CF9-B0E108DA5288}" presName="medCircle2" presStyleLbl="vennNode1" presStyleIdx="0" presStyleCnt="1" custLinFactNeighborX="11631" custLinFactNeighborY="-4143"/>
      <dgm:spPr/>
    </dgm:pt>
    <dgm:pt modelId="{ABCAFD91-ED47-49EB-AA31-FF487221CD1B}" type="pres">
      <dgm:prSet presAssocID="{37D8C587-6FB9-4385-9CF9-B0E108DA5288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32DA1C4D-38B6-4BD3-995F-2A0DDC9EFF49}" type="presOf" srcId="{AEFA158B-DF49-40F4-89F9-1BB74AF302FF}" destId="{D8A6A1B8-5576-4C9A-91C4-48842646ADA7}" srcOrd="0" destOrd="0" presId="urn:microsoft.com/office/officeart/2008/layout/VerticalCircleList"/>
    <dgm:cxn modelId="{A9178D08-E97C-4E61-B6F8-88CA2ED6C2A5}" type="presOf" srcId="{37D8C587-6FB9-4385-9CF9-B0E108DA5288}" destId="{ABCAFD91-ED47-49EB-AA31-FF487221CD1B}" srcOrd="0" destOrd="0" presId="urn:microsoft.com/office/officeart/2008/layout/VerticalCircleList"/>
    <dgm:cxn modelId="{CF57A63C-BF62-41F1-9B85-B9CABA0D4B38}" srcId="{AEFA158B-DF49-40F4-89F9-1BB74AF302FF}" destId="{37D8C587-6FB9-4385-9CF9-B0E108DA5288}" srcOrd="0" destOrd="0" parTransId="{71D0A314-C749-41B7-8513-7A8C4050F398}" sibTransId="{9050D88D-5F53-405F-807A-FAD0098B29F3}"/>
    <dgm:cxn modelId="{84CE73FF-5A67-4AFB-86D5-60A05D0D9DB9}" type="presParOf" srcId="{D8A6A1B8-5576-4C9A-91C4-48842646ADA7}" destId="{2844D6A6-D49F-4A68-9AF3-A69F9B2C211D}" srcOrd="0" destOrd="0" presId="urn:microsoft.com/office/officeart/2008/layout/VerticalCircleList"/>
    <dgm:cxn modelId="{73B9D530-2A02-4A01-B4B3-60C5EDD8C57A}" type="presParOf" srcId="{2844D6A6-D49F-4A68-9AF3-A69F9B2C211D}" destId="{CF894B71-3FCE-48B1-BE1F-B7DC32578857}" srcOrd="0" destOrd="0" presId="urn:microsoft.com/office/officeart/2008/layout/VerticalCircleList"/>
    <dgm:cxn modelId="{D3FB199C-A58D-4622-9109-54A2CEEFE453}" type="presParOf" srcId="{2844D6A6-D49F-4A68-9AF3-A69F9B2C211D}" destId="{0E838223-DDB4-4A60-A297-965FF061450F}" srcOrd="1" destOrd="0" presId="urn:microsoft.com/office/officeart/2008/layout/VerticalCircleList"/>
    <dgm:cxn modelId="{CF2C4BBA-0048-46EB-A58A-3AD58059187E}" type="presParOf" srcId="{2844D6A6-D49F-4A68-9AF3-A69F9B2C211D}" destId="{ABCAFD91-ED47-49EB-AA31-FF487221CD1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A8F6EC-9CCE-473A-9349-3C192A09831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82921-0961-4233-95B9-C3BFAEFC3FF3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800" dirty="0"/>
            <a:t>За счет средств местного бюджета </a:t>
          </a:r>
        </a:p>
      </dgm:t>
    </dgm:pt>
    <dgm:pt modelId="{B11B3F4C-8FAE-4E2F-A487-D3F438CE78CC}" type="parTrans" cxnId="{8FA16302-5A49-4D98-A666-8D9D5332C8D3}">
      <dgm:prSet/>
      <dgm:spPr/>
      <dgm:t>
        <a:bodyPr/>
        <a:lstStyle/>
        <a:p>
          <a:endParaRPr lang="ru-RU"/>
        </a:p>
      </dgm:t>
    </dgm:pt>
    <dgm:pt modelId="{4C25C68F-EE07-45EA-A4E8-A46CAF3CBD0C}" type="sibTrans" cxnId="{8FA16302-5A49-4D98-A666-8D9D5332C8D3}">
      <dgm:prSet/>
      <dgm:spPr/>
      <dgm:t>
        <a:bodyPr/>
        <a:lstStyle/>
        <a:p>
          <a:endParaRPr lang="ru-RU"/>
        </a:p>
      </dgm:t>
    </dgm:pt>
    <dgm:pt modelId="{A40028EE-EFE8-4D9B-A8AA-4C6A5F67C8D1}" type="pres">
      <dgm:prSet presAssocID="{5EA8F6EC-9CCE-473A-9349-3C192A09831E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7B692A6-EAC9-42EA-A6ED-514C2216BEC4}" type="pres">
      <dgm:prSet presAssocID="{3D482921-0961-4233-95B9-C3BFAEFC3FF3}" presName="noChildren" presStyleCnt="0"/>
      <dgm:spPr/>
    </dgm:pt>
    <dgm:pt modelId="{9C78BFAD-75E6-41E8-9D21-4C4EFA7DB444}" type="pres">
      <dgm:prSet presAssocID="{3D482921-0961-4233-95B9-C3BFAEFC3FF3}" presName="gap" presStyleCnt="0"/>
      <dgm:spPr/>
    </dgm:pt>
    <dgm:pt modelId="{E6490AC4-107C-48AC-AD65-7D30DAEF0B48}" type="pres">
      <dgm:prSet presAssocID="{3D482921-0961-4233-95B9-C3BFAEFC3FF3}" presName="medCircle2" presStyleLbl="vennNode1" presStyleIdx="0" presStyleCnt="1" custScaleX="105130" custScaleY="103629" custLinFactX="200000" custLinFactNeighborX="273151" custLinFactNeighborY="5652"/>
      <dgm:spPr/>
    </dgm:pt>
    <dgm:pt modelId="{B092C793-0279-475A-8F7A-5030E93C0F64}" type="pres">
      <dgm:prSet presAssocID="{3D482921-0961-4233-95B9-C3BFAEFC3FF3}" presName="txLvlOnly1" presStyleLbl="revTx" presStyleIdx="0" presStyleCnt="1" custLinFactNeighborX="-4250" custLinFactNeighborY="9777"/>
      <dgm:spPr/>
      <dgm:t>
        <a:bodyPr/>
        <a:lstStyle/>
        <a:p>
          <a:endParaRPr lang="ru-RU"/>
        </a:p>
      </dgm:t>
    </dgm:pt>
  </dgm:ptLst>
  <dgm:cxnLst>
    <dgm:cxn modelId="{9EFA8443-F548-4B90-AA93-3DF59C7FEC28}" type="presOf" srcId="{5EA8F6EC-9CCE-473A-9349-3C192A09831E}" destId="{A40028EE-EFE8-4D9B-A8AA-4C6A5F67C8D1}" srcOrd="0" destOrd="0" presId="urn:microsoft.com/office/officeart/2008/layout/VerticalCircleList"/>
    <dgm:cxn modelId="{8FA16302-5A49-4D98-A666-8D9D5332C8D3}" srcId="{5EA8F6EC-9CCE-473A-9349-3C192A09831E}" destId="{3D482921-0961-4233-95B9-C3BFAEFC3FF3}" srcOrd="0" destOrd="0" parTransId="{B11B3F4C-8FAE-4E2F-A487-D3F438CE78CC}" sibTransId="{4C25C68F-EE07-45EA-A4E8-A46CAF3CBD0C}"/>
    <dgm:cxn modelId="{42F7C26C-82A2-4352-BE1B-A4A358B31573}" type="presOf" srcId="{3D482921-0961-4233-95B9-C3BFAEFC3FF3}" destId="{B092C793-0279-475A-8F7A-5030E93C0F64}" srcOrd="0" destOrd="0" presId="urn:microsoft.com/office/officeart/2008/layout/VerticalCircleList"/>
    <dgm:cxn modelId="{7CF09BB1-8E84-4713-9B48-422F26432EE9}" type="presParOf" srcId="{A40028EE-EFE8-4D9B-A8AA-4C6A5F67C8D1}" destId="{97B692A6-EAC9-42EA-A6ED-514C2216BEC4}" srcOrd="0" destOrd="0" presId="urn:microsoft.com/office/officeart/2008/layout/VerticalCircleList"/>
    <dgm:cxn modelId="{1505111A-EF97-4762-9CAA-D3AF0E9160F1}" type="presParOf" srcId="{97B692A6-EAC9-42EA-A6ED-514C2216BEC4}" destId="{9C78BFAD-75E6-41E8-9D21-4C4EFA7DB444}" srcOrd="0" destOrd="0" presId="urn:microsoft.com/office/officeart/2008/layout/VerticalCircleList"/>
    <dgm:cxn modelId="{8467B8B8-AAF3-43EE-9D6C-568FE5BF532E}" type="presParOf" srcId="{97B692A6-EAC9-42EA-A6ED-514C2216BEC4}" destId="{E6490AC4-107C-48AC-AD65-7D30DAEF0B48}" srcOrd="1" destOrd="0" presId="urn:microsoft.com/office/officeart/2008/layout/VerticalCircleList"/>
    <dgm:cxn modelId="{9267736A-5E2B-42BD-87D3-CA8FAEF6465E}" type="presParOf" srcId="{97B692A6-EAC9-42EA-A6ED-514C2216BEC4}" destId="{B092C793-0279-475A-8F7A-5030E93C0F6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765147-87BE-428A-B909-6F32A4A655A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3F6F5B-24E2-489F-9772-61311CED7A32}">
      <dgm:prSet/>
      <dgm:spPr/>
      <dgm:t>
        <a:bodyPr/>
        <a:lstStyle/>
        <a:p>
          <a:pPr rtl="0"/>
          <a:r>
            <a:rPr lang="ru-RU" dirty="0"/>
            <a:t>Региональные меры поддержки</a:t>
          </a:r>
        </a:p>
      </dgm:t>
    </dgm:pt>
    <dgm:pt modelId="{B1670D7B-0217-4BE7-9A4E-1FC474A92368}" type="parTrans" cxnId="{F25B98BC-0E31-4E9C-B511-1471434DC0D5}">
      <dgm:prSet/>
      <dgm:spPr/>
      <dgm:t>
        <a:bodyPr/>
        <a:lstStyle/>
        <a:p>
          <a:endParaRPr lang="ru-RU"/>
        </a:p>
      </dgm:t>
    </dgm:pt>
    <dgm:pt modelId="{B2FB6061-F0DC-4107-898E-D86DADAB1A67}" type="sibTrans" cxnId="{F25B98BC-0E31-4E9C-B511-1471434DC0D5}">
      <dgm:prSet/>
      <dgm:spPr/>
      <dgm:t>
        <a:bodyPr/>
        <a:lstStyle/>
        <a:p>
          <a:endParaRPr lang="ru-RU"/>
        </a:p>
      </dgm:t>
    </dgm:pt>
    <dgm:pt modelId="{51F775B7-0BD0-403F-BC88-93E95A9E2FD3}" type="pres">
      <dgm:prSet presAssocID="{3E765147-87BE-428A-B909-6F32A4A65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71296A-E2AC-46AF-B609-BEAA5ED3BF70}" type="pres">
      <dgm:prSet presAssocID="{503F6F5B-24E2-489F-9772-61311CED7A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8DC8D-91BD-46EC-A34E-1D14C950B69A}" type="presOf" srcId="{503F6F5B-24E2-489F-9772-61311CED7A32}" destId="{1971296A-E2AC-46AF-B609-BEAA5ED3BF70}" srcOrd="0" destOrd="0" presId="urn:microsoft.com/office/officeart/2005/8/layout/vList2"/>
    <dgm:cxn modelId="{F25B98BC-0E31-4E9C-B511-1471434DC0D5}" srcId="{3E765147-87BE-428A-B909-6F32A4A655A0}" destId="{503F6F5B-24E2-489F-9772-61311CED7A32}" srcOrd="0" destOrd="0" parTransId="{B1670D7B-0217-4BE7-9A4E-1FC474A92368}" sibTransId="{B2FB6061-F0DC-4107-898E-D86DADAB1A67}"/>
    <dgm:cxn modelId="{BB049748-2DFB-46D3-A280-B395E027853D}" type="presOf" srcId="{3E765147-87BE-428A-B909-6F32A4A655A0}" destId="{51F775B7-0BD0-403F-BC88-93E95A9E2FD3}" srcOrd="0" destOrd="0" presId="urn:microsoft.com/office/officeart/2005/8/layout/vList2"/>
    <dgm:cxn modelId="{00C7A976-FED2-48AE-AA2A-978123AAFB22}" type="presParOf" srcId="{51F775B7-0BD0-403F-BC88-93E95A9E2FD3}" destId="{1971296A-E2AC-46AF-B609-BEAA5ED3BF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071A87-8965-4A95-A16A-45284248213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F9496BA-E49F-447A-AE6A-F6A7ACE8D7C6}">
      <dgm:prSet phldrT="[Текст]" custT="1"/>
      <dgm:spPr/>
      <dgm:t>
        <a:bodyPr/>
        <a:lstStyle/>
        <a:p>
          <a:pPr algn="l"/>
          <a:r>
            <a:rPr lang="ru-RU" sz="1400" dirty="0"/>
            <a:t>предоставление субсидий ТОС на финансовое обеспечение реализации социально ориентированных программ (проектов) </a:t>
          </a:r>
          <a:r>
            <a:rPr lang="ru-RU" sz="1700" dirty="0"/>
            <a:t> </a:t>
          </a:r>
          <a:endParaRPr lang="en-US" sz="1700" dirty="0" smtClean="0"/>
        </a:p>
        <a:p>
          <a:pPr algn="l"/>
          <a:r>
            <a:rPr lang="ru-RU" sz="4800" dirty="0" smtClean="0"/>
            <a:t>0,8</a:t>
          </a:r>
          <a:r>
            <a:rPr lang="ru-RU" sz="1700" dirty="0" smtClean="0"/>
            <a:t> </a:t>
          </a:r>
          <a:r>
            <a:rPr lang="ru-RU" sz="1700" dirty="0"/>
            <a:t>млн руб.</a:t>
          </a:r>
        </a:p>
        <a:p>
          <a:pPr algn="l"/>
          <a:r>
            <a:rPr lang="ru-RU" sz="1400" dirty="0"/>
            <a:t>предоставление субсидий некоммерческой организации «Ассоциация ТОС Ульяновской области»</a:t>
          </a:r>
        </a:p>
        <a:p>
          <a:pPr algn="l"/>
          <a:r>
            <a:rPr lang="ru-RU" sz="4400" dirty="0"/>
            <a:t>2,5</a:t>
          </a:r>
          <a:r>
            <a:rPr lang="ru-RU" sz="1700" dirty="0"/>
            <a:t> млн руб.</a:t>
          </a:r>
        </a:p>
      </dgm:t>
    </dgm:pt>
    <dgm:pt modelId="{B090B0A1-279D-4E99-9171-4657C14A8965}" type="parTrans" cxnId="{49FCC90B-1C0E-4BCD-A1EA-66AE88864206}">
      <dgm:prSet/>
      <dgm:spPr/>
      <dgm:t>
        <a:bodyPr/>
        <a:lstStyle/>
        <a:p>
          <a:endParaRPr lang="ru-RU"/>
        </a:p>
      </dgm:t>
    </dgm:pt>
    <dgm:pt modelId="{9BCAA5FF-69D0-4FDB-B9F2-EDDE397EE31F}" type="sibTrans" cxnId="{49FCC90B-1C0E-4BCD-A1EA-66AE88864206}">
      <dgm:prSet/>
      <dgm:spPr/>
      <dgm:t>
        <a:bodyPr/>
        <a:lstStyle/>
        <a:p>
          <a:endParaRPr lang="ru-RU"/>
        </a:p>
      </dgm:t>
    </dgm:pt>
    <dgm:pt modelId="{BD89CE6D-ECA9-43FC-8317-9A13ACA59B24}" type="pres">
      <dgm:prSet presAssocID="{6F071A87-8965-4A95-A16A-452842482138}" presName="linearFlow" presStyleCnt="0">
        <dgm:presLayoutVars>
          <dgm:dir/>
          <dgm:resizeHandles val="exact"/>
        </dgm:presLayoutVars>
      </dgm:prSet>
      <dgm:spPr/>
    </dgm:pt>
    <dgm:pt modelId="{DB1D5C8B-E5CB-4D29-A372-D2D58D222C53}" type="pres">
      <dgm:prSet presAssocID="{CF9496BA-E49F-447A-AE6A-F6A7ACE8D7C6}" presName="composite" presStyleCnt="0"/>
      <dgm:spPr/>
    </dgm:pt>
    <dgm:pt modelId="{EE8F41CD-7818-4545-B3B3-F52CC3B7EECC}" type="pres">
      <dgm:prSet presAssocID="{CF9496BA-E49F-447A-AE6A-F6A7ACE8D7C6}" presName="imgShp" presStyleLbl="fgImgPlace1" presStyleIdx="0" presStyleCnt="1" custScaleX="129610" custScaleY="1237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88B2D860-8191-41F0-9091-5BD8D572F466}" type="pres">
      <dgm:prSet presAssocID="{CF9496BA-E49F-447A-AE6A-F6A7ACE8D7C6}" presName="txShp" presStyleLbl="node1" presStyleIdx="0" presStyleCnt="1" custScaleX="113625" custScaleY="216449" custLinFactNeighborX="-3113" custLinFactNeighborY="1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4ECE7-EC8B-429A-9ABA-D9A98939E6E3}" type="presOf" srcId="{CF9496BA-E49F-447A-AE6A-F6A7ACE8D7C6}" destId="{88B2D860-8191-41F0-9091-5BD8D572F466}" srcOrd="0" destOrd="0" presId="urn:microsoft.com/office/officeart/2005/8/layout/vList3#1"/>
    <dgm:cxn modelId="{D669D794-10EC-4529-8316-D1044AC89784}" type="presOf" srcId="{6F071A87-8965-4A95-A16A-452842482138}" destId="{BD89CE6D-ECA9-43FC-8317-9A13ACA59B24}" srcOrd="0" destOrd="0" presId="urn:microsoft.com/office/officeart/2005/8/layout/vList3#1"/>
    <dgm:cxn modelId="{49FCC90B-1C0E-4BCD-A1EA-66AE88864206}" srcId="{6F071A87-8965-4A95-A16A-452842482138}" destId="{CF9496BA-E49F-447A-AE6A-F6A7ACE8D7C6}" srcOrd="0" destOrd="0" parTransId="{B090B0A1-279D-4E99-9171-4657C14A8965}" sibTransId="{9BCAA5FF-69D0-4FDB-B9F2-EDDE397EE31F}"/>
    <dgm:cxn modelId="{6DE42C3F-7467-413D-ABF8-62BF7368C20E}" type="presParOf" srcId="{BD89CE6D-ECA9-43FC-8317-9A13ACA59B24}" destId="{DB1D5C8B-E5CB-4D29-A372-D2D58D222C53}" srcOrd="0" destOrd="0" presId="urn:microsoft.com/office/officeart/2005/8/layout/vList3#1"/>
    <dgm:cxn modelId="{CF9D99F7-5BBB-4D9D-820A-47A5302A377B}" type="presParOf" srcId="{DB1D5C8B-E5CB-4D29-A372-D2D58D222C53}" destId="{EE8F41CD-7818-4545-B3B3-F52CC3B7EECC}" srcOrd="0" destOrd="0" presId="urn:microsoft.com/office/officeart/2005/8/layout/vList3#1"/>
    <dgm:cxn modelId="{996A4CB1-D767-4267-8446-28DFF4A93E88}" type="presParOf" srcId="{DB1D5C8B-E5CB-4D29-A372-D2D58D222C53}" destId="{88B2D860-8191-41F0-9091-5BD8D572F46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8DA04-F31C-412B-B29E-D56701FFA030}">
      <dsp:nvSpPr>
        <dsp:cNvPr id="0" name=""/>
        <dsp:cNvSpPr/>
      </dsp:nvSpPr>
      <dsp:spPr>
        <a:xfrm>
          <a:off x="0" y="1171"/>
          <a:ext cx="2770958" cy="1298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Всего в Ульяновской области зарегистрировано в качестве юридических лиц </a:t>
          </a:r>
          <a:r>
            <a:rPr lang="ru-RU" sz="1600" kern="1200" dirty="0" smtClean="0"/>
            <a:t>249 </a:t>
          </a:r>
          <a:r>
            <a:rPr lang="ru-RU" sz="1600" kern="1200" dirty="0"/>
            <a:t>ТОС, в том </a:t>
          </a:r>
          <a:r>
            <a:rPr lang="ru-RU" sz="2000" kern="1200" dirty="0"/>
            <a:t>числе</a:t>
          </a:r>
        </a:p>
      </dsp:txBody>
      <dsp:txXfrm>
        <a:off x="63400" y="64571"/>
        <a:ext cx="2644158" cy="1171948"/>
      </dsp:txXfrm>
    </dsp:sp>
    <dsp:sp modelId="{1D644D1C-FB84-46F3-8E6C-F5503CAB3966}">
      <dsp:nvSpPr>
        <dsp:cNvPr id="0" name=""/>
        <dsp:cNvSpPr/>
      </dsp:nvSpPr>
      <dsp:spPr>
        <a:xfrm>
          <a:off x="0" y="1309910"/>
          <a:ext cx="2770958" cy="1298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8</a:t>
          </a:r>
          <a:r>
            <a:rPr lang="en-US" sz="4400" kern="1200" dirty="0" smtClean="0"/>
            <a:t>0</a:t>
          </a:r>
          <a:r>
            <a:rPr lang="ru-RU" sz="4400" kern="1200" dirty="0" smtClean="0"/>
            <a:t> </a:t>
          </a:r>
          <a:r>
            <a:rPr lang="ru-RU" sz="1600" kern="1200" dirty="0"/>
            <a:t>ТОС в г. Ульяновске</a:t>
          </a:r>
        </a:p>
      </dsp:txBody>
      <dsp:txXfrm>
        <a:off x="63400" y="1373310"/>
        <a:ext cx="2644158" cy="1171948"/>
      </dsp:txXfrm>
    </dsp:sp>
    <dsp:sp modelId="{06B78252-4E3B-4862-B2D4-415229EB23B5}">
      <dsp:nvSpPr>
        <dsp:cNvPr id="0" name=""/>
        <dsp:cNvSpPr/>
      </dsp:nvSpPr>
      <dsp:spPr>
        <a:xfrm>
          <a:off x="0" y="2619079"/>
          <a:ext cx="2770958" cy="1298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16</a:t>
          </a:r>
          <a:r>
            <a:rPr lang="en-US" sz="4400" kern="1200" dirty="0" smtClean="0"/>
            <a:t>9</a:t>
          </a:r>
          <a:r>
            <a:rPr lang="ru-RU" sz="2000" kern="1200" dirty="0" smtClean="0"/>
            <a:t> </a:t>
          </a:r>
          <a:r>
            <a:rPr lang="ru-RU" sz="1600" kern="1200" dirty="0"/>
            <a:t>ТОС в остальных муниципальных образованиях</a:t>
          </a:r>
        </a:p>
      </dsp:txBody>
      <dsp:txXfrm>
        <a:off x="63400" y="2682479"/>
        <a:ext cx="2644158" cy="1171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6F61F-A3BA-4599-B947-BB942BE5A0DB}">
      <dsp:nvSpPr>
        <dsp:cNvPr id="0" name=""/>
        <dsp:cNvSpPr/>
      </dsp:nvSpPr>
      <dsp:spPr>
        <a:xfrm>
          <a:off x="0" y="126240"/>
          <a:ext cx="5590902" cy="53040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ТОСам</a:t>
          </a:r>
          <a:r>
            <a:rPr lang="ru-RU" sz="1500" kern="1200" dirty="0" smtClean="0"/>
            <a:t> </a:t>
          </a:r>
          <a:r>
            <a:rPr lang="ru-RU" sz="1500" kern="1200" dirty="0"/>
            <a:t>Ульяновской </a:t>
          </a:r>
          <a:r>
            <a:rPr lang="ru-RU" sz="1500" kern="1200" dirty="0" smtClean="0"/>
            <a:t>области </a:t>
          </a:r>
          <a:r>
            <a:rPr lang="ru-RU" sz="1500" b="1" kern="1200" dirty="0" smtClean="0"/>
            <a:t>БЕЗВОЗМЕЗДНО</a:t>
          </a:r>
          <a:r>
            <a:rPr lang="ru-RU" sz="1500" kern="1200" dirty="0" smtClean="0"/>
            <a:t> оказываются услуги </a:t>
          </a:r>
          <a:endParaRPr lang="ru-RU" sz="1500" kern="1200" dirty="0"/>
        </a:p>
      </dsp:txBody>
      <dsp:txXfrm>
        <a:off x="25892" y="152132"/>
        <a:ext cx="5539118" cy="4786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064DC-20CD-4A54-9EEC-7FFFBAC441F4}">
      <dsp:nvSpPr>
        <dsp:cNvPr id="0" name=""/>
        <dsp:cNvSpPr/>
      </dsp:nvSpPr>
      <dsp:spPr>
        <a:xfrm>
          <a:off x="0" y="5037"/>
          <a:ext cx="505017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Предложения для дальнейшего развития ТОС</a:t>
          </a:r>
        </a:p>
      </dsp:txBody>
      <dsp:txXfrm>
        <a:off x="44664" y="49701"/>
        <a:ext cx="4960851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76CE-1B8F-4081-925E-69D41760205C}">
      <dsp:nvSpPr>
        <dsp:cNvPr id="0" name=""/>
        <dsp:cNvSpPr/>
      </dsp:nvSpPr>
      <dsp:spPr>
        <a:xfrm>
          <a:off x="0" y="322636"/>
          <a:ext cx="564326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Вовлеченность жителей в движение ТОС</a:t>
          </a:r>
        </a:p>
      </dsp:txBody>
      <dsp:txXfrm>
        <a:off x="28100" y="350736"/>
        <a:ext cx="558706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FEC9A-0F0E-42BF-B6DF-97FF7105DCC8}">
      <dsp:nvSpPr>
        <dsp:cNvPr id="0" name=""/>
        <dsp:cNvSpPr/>
      </dsp:nvSpPr>
      <dsp:spPr>
        <a:xfrm>
          <a:off x="0" y="0"/>
          <a:ext cx="325602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Меры поддержки ТОС</a:t>
          </a:r>
        </a:p>
      </dsp:txBody>
      <dsp:txXfrm>
        <a:off x="28100" y="28100"/>
        <a:ext cx="3199829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5D515-B15B-4B67-83D9-D176D57B720E}">
      <dsp:nvSpPr>
        <dsp:cNvPr id="0" name=""/>
        <dsp:cNvSpPr/>
      </dsp:nvSpPr>
      <dsp:spPr>
        <a:xfrm>
          <a:off x="122258" y="523023"/>
          <a:ext cx="466286" cy="4662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43D92C-8C3E-4142-8161-81FD2838B69D}">
      <dsp:nvSpPr>
        <dsp:cNvPr id="0" name=""/>
        <dsp:cNvSpPr/>
      </dsp:nvSpPr>
      <dsp:spPr>
        <a:xfrm>
          <a:off x="355401" y="523023"/>
          <a:ext cx="2487811" cy="46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Региональные</a:t>
          </a:r>
        </a:p>
      </dsp:txBody>
      <dsp:txXfrm>
        <a:off x="355401" y="523023"/>
        <a:ext cx="2487811" cy="466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42019-B373-4D61-A0AA-4131615EE8D9}">
      <dsp:nvSpPr>
        <dsp:cNvPr id="0" name=""/>
        <dsp:cNvSpPr/>
      </dsp:nvSpPr>
      <dsp:spPr>
        <a:xfrm>
          <a:off x="2290158" y="255152"/>
          <a:ext cx="494670" cy="5295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364C12-DAEA-44E5-AE24-EF3CBCE9336C}">
      <dsp:nvSpPr>
        <dsp:cNvPr id="0" name=""/>
        <dsp:cNvSpPr/>
      </dsp:nvSpPr>
      <dsp:spPr>
        <a:xfrm>
          <a:off x="127118" y="234851"/>
          <a:ext cx="4313616" cy="62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Муниципальные </a:t>
          </a:r>
          <a:endParaRPr lang="en-US" sz="28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</a:t>
          </a:r>
          <a:r>
            <a:rPr lang="ru-RU" sz="2800" kern="1200" dirty="0"/>
            <a:t>г. Ульяновск)</a:t>
          </a:r>
        </a:p>
      </dsp:txBody>
      <dsp:txXfrm>
        <a:off x="127118" y="234851"/>
        <a:ext cx="4313616" cy="62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8223-DDB4-4A60-A297-965FF061450F}">
      <dsp:nvSpPr>
        <dsp:cNvPr id="0" name=""/>
        <dsp:cNvSpPr/>
      </dsp:nvSpPr>
      <dsp:spPr>
        <a:xfrm>
          <a:off x="217012" y="347212"/>
          <a:ext cx="568862" cy="56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CAFD91-ED47-49EB-AA31-FF487221CD1B}">
      <dsp:nvSpPr>
        <dsp:cNvPr id="0" name=""/>
        <dsp:cNvSpPr/>
      </dsp:nvSpPr>
      <dsp:spPr>
        <a:xfrm>
          <a:off x="435279" y="370780"/>
          <a:ext cx="3035091" cy="56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За счет средств областного бюджета </a:t>
          </a:r>
        </a:p>
      </dsp:txBody>
      <dsp:txXfrm>
        <a:off x="435279" y="370780"/>
        <a:ext cx="3035091" cy="568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0AC4-107C-48AC-AD65-7D30DAEF0B48}">
      <dsp:nvSpPr>
        <dsp:cNvPr id="0" name=""/>
        <dsp:cNvSpPr/>
      </dsp:nvSpPr>
      <dsp:spPr>
        <a:xfrm>
          <a:off x="2845892" y="297567"/>
          <a:ext cx="601863" cy="5932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92C793-0279-475A-8F7A-5030E93C0F64}">
      <dsp:nvSpPr>
        <dsp:cNvPr id="0" name=""/>
        <dsp:cNvSpPr/>
      </dsp:nvSpPr>
      <dsp:spPr>
        <a:xfrm>
          <a:off x="308244" y="331570"/>
          <a:ext cx="3054469" cy="57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За счет средств местного бюджета </a:t>
          </a:r>
        </a:p>
      </dsp:txBody>
      <dsp:txXfrm>
        <a:off x="308244" y="331570"/>
        <a:ext cx="3054469" cy="572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1296A-E2AC-46AF-B609-BEAA5ED3BF70}">
      <dsp:nvSpPr>
        <dsp:cNvPr id="0" name=""/>
        <dsp:cNvSpPr/>
      </dsp:nvSpPr>
      <dsp:spPr>
        <a:xfrm>
          <a:off x="0" y="118204"/>
          <a:ext cx="3222852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Региональные меры поддержки</a:t>
          </a:r>
        </a:p>
      </dsp:txBody>
      <dsp:txXfrm>
        <a:off x="19904" y="138108"/>
        <a:ext cx="3183044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D860-8191-41F0-9091-5BD8D572F466}">
      <dsp:nvSpPr>
        <dsp:cNvPr id="0" name=""/>
        <dsp:cNvSpPr/>
      </dsp:nvSpPr>
      <dsp:spPr>
        <a:xfrm rot="10800000">
          <a:off x="1084740" y="395091"/>
          <a:ext cx="4376384" cy="4195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77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предоставление субсидий ТОС на финансовое обеспечение реализации социально ориентированных программ (проектов) </a:t>
          </a:r>
          <a:r>
            <a:rPr lang="ru-RU" sz="1700" kern="1200" dirty="0"/>
            <a:t> </a:t>
          </a:r>
          <a:endParaRPr lang="en-US" sz="17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0,8</a:t>
          </a:r>
          <a:r>
            <a:rPr lang="ru-RU" sz="1700" kern="1200" dirty="0" smtClean="0"/>
            <a:t> </a:t>
          </a:r>
          <a:r>
            <a:rPr lang="ru-RU" sz="1700" kern="1200" dirty="0"/>
            <a:t>млн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предоставление субсидий некоммерческой организации «Ассоциация ТОС Ульяновской области»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2,5</a:t>
          </a:r>
          <a:r>
            <a:rPr lang="ru-RU" sz="1700" kern="1200" dirty="0"/>
            <a:t> млн руб.</a:t>
          </a:r>
        </a:p>
      </dsp:txBody>
      <dsp:txXfrm rot="10800000">
        <a:off x="2133644" y="395091"/>
        <a:ext cx="3327480" cy="4195618"/>
      </dsp:txXfrm>
    </dsp:sp>
    <dsp:sp modelId="{EE8F41CD-7818-4545-B3B3-F52CC3B7EECC}">
      <dsp:nvSpPr>
        <dsp:cNvPr id="0" name=""/>
        <dsp:cNvSpPr/>
      </dsp:nvSpPr>
      <dsp:spPr>
        <a:xfrm>
          <a:off x="210859" y="1096288"/>
          <a:ext cx="2512342" cy="23981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C332-0BE5-4D84-BA2D-71704473247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ADF51-415A-4504-B785-286AFFE9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96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ADF51-415A-4504-B785-286AFFE956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47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ADF51-415A-4504-B785-286AFFE956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8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2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3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80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3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3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21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1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3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4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8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9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2411-4524-4BA2-8525-D1432F8C205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7A69-D7EC-4E1D-81E9-1B486130E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3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34" Type="http://schemas.microsoft.com/office/2007/relationships/diagramDrawing" Target="../diagrams/drawing4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33" Type="http://schemas.microsoft.com/office/2007/relationships/hdphoto" Target="../media/hdphoto2.wdp"/><Relationship Id="rId2" Type="http://schemas.openxmlformats.org/officeDocument/2006/relationships/image" Target="../media/image1.jpeg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openxmlformats.org/officeDocument/2006/relationships/image" Target="../media/image10.png"/><Relationship Id="rId32" Type="http://schemas.openxmlformats.org/officeDocument/2006/relationships/image" Target="../media/image11.png"/><Relationship Id="rId37" Type="http://schemas.microsoft.com/office/2007/relationships/diagramDrawing" Target="../diagrams/drawing6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image" Target="../media/image9.png"/><Relationship Id="rId36" Type="http://schemas.microsoft.com/office/2007/relationships/diagramDrawing" Target="../diagrams/drawing3.xml"/><Relationship Id="rId28" Type="http://schemas.microsoft.com/office/2007/relationships/diagramDrawing" Target="../diagrams/drawing7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31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Relationship Id="rId35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microsoft.com/office/2007/relationships/diagramDrawing" Target="../diagrams/drawin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0645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5907" y="2933839"/>
            <a:ext cx="7854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РАЗВИТИИ</a:t>
            </a:r>
            <a:endParaRPr 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ТЕРРИТОРИАЛЬНОГО ОБЩЕСТВЕННОГО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САМОУПРАВЛЕНИЯ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3982" y="4318833"/>
            <a:ext cx="423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(на примере Ульяновской области)</a:t>
            </a:r>
            <a:endParaRPr lang="en-US" sz="2000" b="1" dirty="0">
              <a:solidFill>
                <a:srgbClr val="0BA0DB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лого ТОС утвержденный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527" y="-662358"/>
            <a:ext cx="4876810" cy="39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30645" cy="6858000"/>
            <a:chOff x="17807" y="0"/>
            <a:chExt cx="12174193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55" y="1848076"/>
            <a:ext cx="9144000" cy="4331122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555900725"/>
              </p:ext>
            </p:extLst>
          </p:nvPr>
        </p:nvGraphicFramePr>
        <p:xfrm>
          <a:off x="422179" y="1873741"/>
          <a:ext cx="5460006" cy="422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840853142"/>
              </p:ext>
            </p:extLst>
          </p:nvPr>
        </p:nvGraphicFramePr>
        <p:xfrm>
          <a:off x="6013945" y="2054352"/>
          <a:ext cx="2770958" cy="391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52191" y="1418618"/>
            <a:ext cx="573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Динамика количества ТОС 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7134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355" y="0"/>
            <a:ext cx="9130645" cy="6858000"/>
            <a:chOff x="17807" y="0"/>
            <a:chExt cx="12174193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88250081"/>
              </p:ext>
            </p:extLst>
          </p:nvPr>
        </p:nvGraphicFramePr>
        <p:xfrm>
          <a:off x="318406" y="1315217"/>
          <a:ext cx="3659234" cy="45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441054341"/>
              </p:ext>
            </p:extLst>
          </p:nvPr>
        </p:nvGraphicFramePr>
        <p:xfrm>
          <a:off x="4081197" y="1337584"/>
          <a:ext cx="4878987" cy="506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59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355" y="0"/>
            <a:ext cx="9130645" cy="6858000"/>
            <a:chOff x="17807" y="0"/>
            <a:chExt cx="12174193" cy="6858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Схема 1"/>
          <p:cNvGraphicFramePr/>
          <p:nvPr>
            <p:extLst/>
          </p:nvPr>
        </p:nvGraphicFramePr>
        <p:xfrm>
          <a:off x="2455777" y="1014183"/>
          <a:ext cx="4232446" cy="89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29" y="2036955"/>
            <a:ext cx="2564388" cy="205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616" y="2036955"/>
            <a:ext cx="3096113" cy="201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730" y="1987387"/>
            <a:ext cx="2413162" cy="208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489110"/>
            <a:ext cx="2820834" cy="207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639" y="4459622"/>
            <a:ext cx="2937253" cy="211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30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30645" cy="6858000"/>
            <a:chOff x="17807" y="0"/>
            <a:chExt cx="12174193" cy="6858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2684182"/>
              </p:ext>
            </p:extLst>
          </p:nvPr>
        </p:nvGraphicFramePr>
        <p:xfrm>
          <a:off x="2735337" y="1514901"/>
          <a:ext cx="3256030" cy="88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62606587"/>
              </p:ext>
            </p:extLst>
          </p:nvPr>
        </p:nvGraphicFramePr>
        <p:xfrm>
          <a:off x="249473" y="2539483"/>
          <a:ext cx="2843213" cy="151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039028020"/>
              </p:ext>
            </p:extLst>
          </p:nvPr>
        </p:nvGraphicFramePr>
        <p:xfrm>
          <a:off x="5733973" y="2707907"/>
          <a:ext cx="4442794" cy="109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809138528"/>
              </p:ext>
            </p:extLst>
          </p:nvPr>
        </p:nvGraphicFramePr>
        <p:xfrm>
          <a:off x="794648" y="4830794"/>
          <a:ext cx="3472067" cy="131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708001329"/>
              </p:ext>
            </p:extLst>
          </p:nvPr>
        </p:nvGraphicFramePr>
        <p:xfrm>
          <a:off x="4064824" y="4886325"/>
          <a:ext cx="3494235" cy="112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434" y="2403216"/>
            <a:ext cx="1467243" cy="19563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ackgroundRemoval t="1512" b="99651" l="2907" r="98256">
                        <a14:foregroundMark x1="41860" y1="69767" x2="41860" y2="69767"/>
                        <a14:foregroundMark x1="40698" y1="77558" x2="40698" y2="77558"/>
                        <a14:foregroundMark x1="35349" y1="90698" x2="35349" y2="90698"/>
                        <a14:foregroundMark x1="70698" y1="41628" x2="70698" y2="41628"/>
                        <a14:foregroundMark x1="70698" y1="52442" x2="70698" y2="52442"/>
                        <a14:foregroundMark x1="67093" y1="62558" x2="67093" y2="62558"/>
                        <a14:foregroundMark x1="72442" y1="73953" x2="72442" y2="73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194" y="3295651"/>
            <a:ext cx="1193006" cy="15906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1512" b="99651" l="2907" r="98256">
                        <a14:foregroundMark x1="41860" y1="69767" x2="41860" y2="69767"/>
                        <a14:foregroundMark x1="40698" y1="77558" x2="40698" y2="77558"/>
                        <a14:foregroundMark x1="35349" y1="90698" x2="35349" y2="90698"/>
                        <a14:foregroundMark x1="70698" y1="41628" x2="70698" y2="41628"/>
                        <a14:foregroundMark x1="70698" y1="52442" x2="70698" y2="52442"/>
                        <a14:foregroundMark x1="67093" y1="62558" x2="67093" y2="62558"/>
                        <a14:foregroundMark x1="72442" y1="73953" x2="72442" y2="73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64824" y="3295650"/>
            <a:ext cx="1124945" cy="15906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794648" y="1982658"/>
            <a:ext cx="1752864" cy="1101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8726" y="3625025"/>
            <a:ext cx="480516" cy="1360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427537" y="3681912"/>
            <a:ext cx="679233" cy="12044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191031" y="1982658"/>
            <a:ext cx="1915739" cy="725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1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355" y="0"/>
            <a:ext cx="9130645" cy="6858000"/>
            <a:chOff x="17807" y="0"/>
            <a:chExt cx="12174193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70381597"/>
              </p:ext>
            </p:extLst>
          </p:nvPr>
        </p:nvGraphicFramePr>
        <p:xfrm>
          <a:off x="2530463" y="1642870"/>
          <a:ext cx="3222852" cy="64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25686942"/>
              </p:ext>
            </p:extLst>
          </p:nvPr>
        </p:nvGraphicFramePr>
        <p:xfrm>
          <a:off x="-119748" y="2019038"/>
          <a:ext cx="5791885" cy="459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Овал 14"/>
          <p:cNvSpPr/>
          <p:nvPr/>
        </p:nvSpPr>
        <p:spPr>
          <a:xfrm>
            <a:off x="6069865" y="1210005"/>
            <a:ext cx="2300174" cy="2334130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5430072" y="3834949"/>
            <a:ext cx="337006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0" dirty="0"/>
              <a:t>52</a:t>
            </a:r>
            <a:r>
              <a:rPr lang="ru-RU" dirty="0"/>
              <a:t> млн руб. </a:t>
            </a:r>
            <a:br>
              <a:rPr lang="ru-RU" dirty="0"/>
            </a:br>
            <a:r>
              <a:rPr lang="ru-RU" dirty="0"/>
              <a:t>субсидий на благоустройство в рамках программы «Формирование комфортной городской среды»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7030264" y="2805569"/>
            <a:ext cx="468000" cy="19100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805240" y="5513461"/>
            <a:ext cx="2502132" cy="1137454"/>
          </a:xfrm>
          <a:prstGeom prst="snip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Обучение председателей и актива 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2900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30645" cy="6858000"/>
            <a:chOff x="17807" y="0"/>
            <a:chExt cx="12174193" cy="6858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20200972"/>
              </p:ext>
            </p:extLst>
          </p:nvPr>
        </p:nvGraphicFramePr>
        <p:xfrm>
          <a:off x="1613262" y="1471147"/>
          <a:ext cx="5590903" cy="65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82639" y="2397116"/>
            <a:ext cx="6339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" panose="02040604050505020304" pitchFamily="18" charset="0"/>
              </a:rPr>
              <a:t>Бухгалтерский учет</a:t>
            </a:r>
            <a:endParaRPr lang="ru-RU" sz="2000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Правовое сопровождение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Консалтинг по участию в </a:t>
            </a:r>
            <a:r>
              <a:rPr lang="ru-RU" sz="2000" dirty="0" err="1">
                <a:latin typeface="Century" panose="02040604050505020304" pitchFamily="18" charset="0"/>
              </a:rPr>
              <a:t>грантовых</a:t>
            </a:r>
            <a:r>
              <a:rPr lang="ru-RU" sz="2000" dirty="0">
                <a:latin typeface="Century" panose="02040604050505020304" pitchFamily="18" charset="0"/>
              </a:rPr>
              <a:t> конкурсах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Защита прав и интересов при взаимодействии </a:t>
            </a:r>
          </a:p>
          <a:p>
            <a:r>
              <a:rPr lang="ru-RU" sz="2000" dirty="0">
                <a:latin typeface="Century" panose="02040604050505020304" pitchFamily="18" charset="0"/>
              </a:rPr>
              <a:t>с органами местного самоуправления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Тиражирование лучших практик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Обеспечение результатами мониторинга </a:t>
            </a:r>
          </a:p>
          <a:p>
            <a:r>
              <a:rPr lang="ru-RU" sz="2000" dirty="0">
                <a:latin typeface="Century" panose="02040604050505020304" pitchFamily="18" charset="0"/>
              </a:rPr>
              <a:t>конкурсов на получение грантов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pitchFamily="18" charset="0"/>
              </a:rPr>
              <a:t>Информирование о всех мероприятиях в сфере</a:t>
            </a:r>
          </a:p>
          <a:p>
            <a:r>
              <a:rPr lang="ru-RU" sz="2000" dirty="0">
                <a:latin typeface="Century" panose="02040604050505020304" pitchFamily="18" charset="0"/>
              </a:rPr>
              <a:t>интересов 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32959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3355" y="0"/>
            <a:ext cx="9130645" cy="6858000"/>
            <a:chOff x="17807" y="0"/>
            <a:chExt cx="12174193" cy="6858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8391" y="384877"/>
              <a:ext cx="8922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ПОВЫШЕНИЕ ЭФФЕКТИВНОСТИ ТОС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391" y="801720"/>
              <a:ext cx="565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BA0DB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(на примере Ульяновской области)</a:t>
              </a:r>
              <a:endParaRPr lang="en-US" sz="2600" b="1" dirty="0">
                <a:solidFill>
                  <a:srgbClr val="0BA0D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12333" y="6141217"/>
              <a:ext cx="637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5" y="1479502"/>
            <a:ext cx="9144000" cy="4299634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93717632"/>
              </p:ext>
            </p:extLst>
          </p:nvPr>
        </p:nvGraphicFramePr>
        <p:xfrm>
          <a:off x="2078887" y="1772416"/>
          <a:ext cx="5050180" cy="92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956503" y="3404905"/>
            <a:ext cx="3528245" cy="1827747"/>
          </a:xfrm>
          <a:custGeom>
            <a:avLst/>
            <a:gdLst>
              <a:gd name="connsiteX0" fmla="*/ 0 w 4704327"/>
              <a:gd name="connsiteY0" fmla="*/ 0 h 1642306"/>
              <a:gd name="connsiteX1" fmla="*/ 4704327 w 4704327"/>
              <a:gd name="connsiteY1" fmla="*/ 0 h 1642306"/>
              <a:gd name="connsiteX2" fmla="*/ 4704327 w 4704327"/>
              <a:gd name="connsiteY2" fmla="*/ 1642306 h 1642306"/>
              <a:gd name="connsiteX3" fmla="*/ 0 w 4704327"/>
              <a:gd name="connsiteY3" fmla="*/ 1642306 h 1642306"/>
              <a:gd name="connsiteX4" fmla="*/ 0 w 4704327"/>
              <a:gd name="connsiteY4" fmla="*/ 0 h 164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4327" h="1642306">
                <a:moveTo>
                  <a:pt x="0" y="0"/>
                </a:moveTo>
                <a:lnTo>
                  <a:pt x="4704327" y="0"/>
                </a:lnTo>
                <a:lnTo>
                  <a:pt x="4704327" y="1642306"/>
                </a:lnTo>
                <a:lnTo>
                  <a:pt x="0" y="1642306"/>
                </a:lnTo>
                <a:lnTo>
                  <a:pt x="0" y="0"/>
                </a:lnTo>
                <a:close/>
              </a:path>
            </a:pathLst>
          </a:custGeom>
          <a:ln w="47625">
            <a:solidFill>
              <a:schemeClr val="bg1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/>
              <a:t>Внесение изменений в федеральное законодательство в части установления возможности включения в границы территории ТОС территорий общего пользования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 rot="5400000" flipH="1">
            <a:off x="4303413" y="765968"/>
            <a:ext cx="622296" cy="4400550"/>
          </a:xfrm>
          <a:prstGeom prst="rightBrac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707388" y="3391262"/>
            <a:ext cx="3979412" cy="1841391"/>
          </a:xfrm>
          <a:custGeom>
            <a:avLst/>
            <a:gdLst>
              <a:gd name="connsiteX0" fmla="*/ 0 w 4712493"/>
              <a:gd name="connsiteY0" fmla="*/ 0 h 1841391"/>
              <a:gd name="connsiteX1" fmla="*/ 4712493 w 4712493"/>
              <a:gd name="connsiteY1" fmla="*/ 0 h 1841391"/>
              <a:gd name="connsiteX2" fmla="*/ 4712493 w 4712493"/>
              <a:gd name="connsiteY2" fmla="*/ 1841391 h 1841391"/>
              <a:gd name="connsiteX3" fmla="*/ 0 w 4712493"/>
              <a:gd name="connsiteY3" fmla="*/ 1841391 h 1841391"/>
              <a:gd name="connsiteX4" fmla="*/ 0 w 4712493"/>
              <a:gd name="connsiteY4" fmla="*/ 0 h 184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2493" h="1841391">
                <a:moveTo>
                  <a:pt x="0" y="0"/>
                </a:moveTo>
                <a:lnTo>
                  <a:pt x="4712493" y="0"/>
                </a:lnTo>
                <a:lnTo>
                  <a:pt x="4712493" y="1841391"/>
                </a:lnTo>
                <a:lnTo>
                  <a:pt x="0" y="1841391"/>
                </a:lnTo>
                <a:lnTo>
                  <a:pt x="0" y="0"/>
                </a:lnTo>
                <a:close/>
              </a:path>
            </a:pathLst>
          </a:custGeom>
          <a:ln w="47625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lvl="0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/>
              <a:t>Включение в полномочия органов государственной власти субъекта РФ по предметам совместного ведения, осуществляемым данными органами самостоятельно за счет средств бюджета субъекта РФ, полномочия по поддержке 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14814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367"/>
            <a:ext cx="9245617" cy="6858000"/>
            <a:chOff x="17807" y="0"/>
            <a:chExt cx="12327489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07" y="0"/>
              <a:ext cx="12174193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8391" y="384877"/>
              <a:ext cx="70579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ПРИМЕРНАЯ СТРУКТУРА ТОС</a:t>
              </a:r>
              <a:endParaRPr lang="ru-RU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22767" y="6136772"/>
              <a:ext cx="1122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  <a:endParaRPr lang="en-US" sz="3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3701" y="471341"/>
              <a:ext cx="50400" cy="738664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387134" y="6221382"/>
              <a:ext cx="25200" cy="486000"/>
            </a:xfrm>
            <a:prstGeom prst="rect">
              <a:avLst/>
            </a:prstGeom>
            <a:solidFill>
              <a:srgbClr val="0B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23388" y="1299543"/>
            <a:ext cx="4158113" cy="636490"/>
            <a:chOff x="0" y="20159"/>
            <a:chExt cx="7454537" cy="63649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0159"/>
              <a:ext cx="7454537" cy="63649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1071" y="51230"/>
              <a:ext cx="7392395" cy="574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Общее собрание граждан, осуществляющих ТОС</a:t>
              </a:r>
              <a:endParaRPr lang="ru-RU" sz="18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174275" y="2337153"/>
            <a:ext cx="333756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Председатель ТОС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3009" y="3225069"/>
            <a:ext cx="2266406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 председателя ТОС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1800" y="3234424"/>
            <a:ext cx="2266406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 председателя ТОС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60589" y="3234424"/>
            <a:ext cx="2266406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 председателя ТОС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3009" y="3962400"/>
            <a:ext cx="2266406" cy="187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 ТОС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41800" y="3962399"/>
            <a:ext cx="2266406" cy="187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 ТОС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70040" y="3977099"/>
            <a:ext cx="2266406" cy="187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 ТОС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</a:p>
          <a:p>
            <a:pPr algn="ctr"/>
            <a:r>
              <a:rPr lang="ru-RU" dirty="0" smtClean="0"/>
              <a:t>-член комитета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2" idx="1"/>
          </p:cNvCxnSpPr>
          <p:nvPr/>
        </p:nvCxnSpPr>
        <p:spPr>
          <a:xfrm flipH="1">
            <a:off x="2156212" y="2580993"/>
            <a:ext cx="1018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56212" y="2580993"/>
            <a:ext cx="0" cy="6440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385179" y="2580993"/>
            <a:ext cx="1018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81222" y="2580993"/>
            <a:ext cx="0" cy="6440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43055" y="2824834"/>
            <a:ext cx="0" cy="4095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30628" y="1936919"/>
            <a:ext cx="1499407" cy="96611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Ассоциация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ТОС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674073" y="2050181"/>
            <a:ext cx="3168982" cy="55750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023009" y="6144139"/>
            <a:ext cx="7424469" cy="401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Рекомендуемые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37814" y="1858721"/>
            <a:ext cx="1499407" cy="96611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Местная </a:t>
            </a:r>
            <a:r>
              <a:rPr lang="ru-RU" dirty="0" err="1" smtClean="0">
                <a:solidFill>
                  <a:schemeClr val="tx1"/>
                </a:solidFill>
              </a:rPr>
              <a:t>админист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рация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981074" y="2078056"/>
            <a:ext cx="2556740" cy="89842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36"/>
          <p:cNvSpPr/>
          <p:nvPr/>
        </p:nvSpPr>
        <p:spPr>
          <a:xfrm>
            <a:off x="4735243" y="1936033"/>
            <a:ext cx="245831" cy="401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3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368</Words>
  <Application>Microsoft Office PowerPoint</Application>
  <PresentationFormat>Экран (4:3)</PresentationFormat>
  <Paragraphs>97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 Павел Сергеевич</dc:creator>
  <cp:lastModifiedBy>Евгений</cp:lastModifiedBy>
  <cp:revision>133</cp:revision>
  <dcterms:created xsi:type="dcterms:W3CDTF">2019-01-30T08:00:16Z</dcterms:created>
  <dcterms:modified xsi:type="dcterms:W3CDTF">2019-12-03T00:45:05Z</dcterms:modified>
</cp:coreProperties>
</file>